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77" r:id="rId3"/>
    <p:sldId id="258" r:id="rId4"/>
    <p:sldId id="259" r:id="rId5"/>
    <p:sldId id="326" r:id="rId6"/>
    <p:sldId id="261" r:id="rId7"/>
    <p:sldId id="327" r:id="rId8"/>
    <p:sldId id="328" r:id="rId9"/>
    <p:sldId id="329" r:id="rId10"/>
    <p:sldId id="330" r:id="rId11"/>
    <p:sldId id="331" r:id="rId12"/>
    <p:sldId id="332" r:id="rId13"/>
    <p:sldId id="350" r:id="rId14"/>
    <p:sldId id="269" r:id="rId15"/>
    <p:sldId id="308" r:id="rId16"/>
    <p:sldId id="307" r:id="rId17"/>
    <p:sldId id="309" r:id="rId18"/>
    <p:sldId id="312" r:id="rId19"/>
    <p:sldId id="313" r:id="rId20"/>
    <p:sldId id="314" r:id="rId21"/>
    <p:sldId id="315" r:id="rId22"/>
    <p:sldId id="317" r:id="rId23"/>
    <p:sldId id="318" r:id="rId24"/>
    <p:sldId id="293" r:id="rId25"/>
    <p:sldId id="320" r:id="rId26"/>
    <p:sldId id="284" r:id="rId27"/>
    <p:sldId id="351" r:id="rId28"/>
    <p:sldId id="352" r:id="rId29"/>
    <p:sldId id="337" r:id="rId30"/>
    <p:sldId id="353" r:id="rId31"/>
    <p:sldId id="354" r:id="rId32"/>
    <p:sldId id="355" r:id="rId33"/>
    <p:sldId id="356" r:id="rId34"/>
    <p:sldId id="357" r:id="rId35"/>
    <p:sldId id="358" r:id="rId36"/>
    <p:sldId id="260" r:id="rId37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3"/>
    <p:restoredTop sz="95775"/>
  </p:normalViewPr>
  <p:slideViewPr>
    <p:cSldViewPr snapToGrid="0">
      <p:cViewPr varScale="1">
        <p:scale>
          <a:sx n="95" d="100"/>
          <a:sy n="95" d="100"/>
        </p:scale>
        <p:origin x="20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FAB8A-8A7A-C246-BBD9-C5D9AF8F6E77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CC33D-8795-6B4B-8C05-36CD853E4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3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CC33D-8795-6B4B-8C05-36CD853E4F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15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CEA1-6A36-F54C-A778-12FE22431FF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30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14444-FA99-D34A-9CDC-030933B8B711}" type="slidenum">
              <a:rPr lang="en-FR" smtClean="0"/>
              <a:t>24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4379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14444-FA99-D34A-9CDC-030933B8B711}" type="slidenum">
              <a:rPr lang="en-FR" smtClean="0"/>
              <a:t>26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50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CEC89-304B-F0F3-B9AA-0E5F8650B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EB5A6-599A-BADD-535E-D9F01742D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34397-8E9F-8287-D6CA-F2D55ECB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00AC-A3F1-9E44-806C-3208E5840BC9}" type="datetime1">
              <a:rPr lang="fr-FR" smtClean="0"/>
              <a:t>31/03/2025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111FB-A5AB-E34F-BA49-9273231B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10BB2-1AB7-0CD6-4A67-73E4F75A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77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02982-B5E6-C30E-4417-3AE4C682A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2FFE64-ECEB-E397-9B01-6FDB4DA8B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994D8-0BEF-3E8D-61E4-2C0AC36D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1BC7-DD38-6D4C-8D4F-6105760CD3C4}" type="datetime1">
              <a:rPr lang="fr-FR" smtClean="0"/>
              <a:t>31/03/2025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EDC05-29AE-E3A0-969D-B3140086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7B01-9E3B-5B2D-F4CE-78EFF46F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48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E324A1-BCED-2AB6-4D15-386F15C7F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F2C3E-990A-B8C1-75FF-895445852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941E3-0878-4B5E-1A00-16C4DCDF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3C4B-7CA4-9E4D-B1B1-EAD42C5AFEEF}" type="datetime1">
              <a:rPr lang="fr-FR" smtClean="0"/>
              <a:t>31/03/2025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EB5F1-FE9A-DBBC-84BB-1F85926BA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1883-D459-D1A2-F14E-82703989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0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A2C0-3176-CCB8-60E9-886390F43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1CFA1-D8E1-91A2-2B90-90A587CA2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9A259-9004-6CBF-6AFF-203AD9E6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77C-9E93-BC48-9E82-7159045E1D25}" type="datetime1">
              <a:rPr lang="fr-FR" smtClean="0"/>
              <a:t>31/03/2025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31B2C-63D5-5F96-2FDE-F08B89F0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6697D-7CF4-1CBC-8B5D-0D78459F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72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6886-1AFA-79C3-7C0F-34127B46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1CD1D-E5A4-38A8-8B5C-89D3A821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F63AE-D449-8CF7-7C14-1E38B99A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5446-4E73-544D-8743-CFD1B263C82F}" type="datetime1">
              <a:rPr lang="fr-FR" smtClean="0"/>
              <a:t>31/03/2025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6E0FE-1650-BE32-351B-CE06D289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20CA9-2723-47AD-0C55-E9E8E58A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58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8A7E-C6AE-7C5F-A2F4-C6BAF9E4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CF294-F18C-B714-16C8-5EE6FF334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59ACE-F735-EDB9-591A-15351E47D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E5C0A-1E56-A0BF-F0B0-95F1918C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2D44-F9DE-0544-8FE4-83CE3EA1F5E5}" type="datetime1">
              <a:rPr lang="fr-FR" smtClean="0"/>
              <a:t>31/03/2025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64F4-378B-7D1A-7473-9093C87F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32C66-87ED-4D9D-B89D-84735C38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15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08F4-F463-837F-F659-148AF29A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7162B-183E-CC58-AF22-9664ECE2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4F2C8-A988-F871-A70B-5D9637909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954C3-8BA3-D27C-8943-B74CA6B3B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077D26-9056-86EF-C7FA-B818997854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6273F0-47D0-12A5-A616-39165EAA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CF5F-3C31-4B44-AE08-3A4434C40FBD}" type="datetime1">
              <a:rPr lang="fr-FR" smtClean="0"/>
              <a:t>31/03/2025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F4076-F91D-DF54-1636-7B97835D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355DB7-3806-8B5D-754E-E18E94CC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5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D7262-57C2-98FC-8600-08EC0D76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37282-0A6D-C910-4317-69FCB8A5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CCDA-1B5F-7642-821C-D87FCB3C1A4D}" type="datetime1">
              <a:rPr lang="fr-FR" smtClean="0"/>
              <a:t>31/03/2025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E8AD1-90A8-864F-BB86-BFF4C67F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9F283-211C-0D69-7116-F40E0C2E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98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E7BC9-A50E-0631-48A8-587B0F006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5965-80BC-7A43-B8D0-40903DF4E146}" type="datetime1">
              <a:rPr lang="fr-FR" smtClean="0"/>
              <a:t>31/03/2025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5F1A2-350E-A765-7E7E-671E7EEC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74AF7-0E52-D21F-6F9B-53E11CE3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7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D5D89-AADA-7B98-A56B-0C8E7CFA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EE989-E958-B488-EA74-CC129B666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02191-6A1E-9B2A-4B68-E585C1496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DEB05-65B1-F64F-5B5E-0D4368B3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C148-BD5C-3F4D-9258-A4F144FD7232}" type="datetime1">
              <a:rPr lang="fr-FR" smtClean="0"/>
              <a:t>31/03/2025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D6EC4-3F21-14D5-18D1-E385381B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BA023-3E16-087D-8F4C-E52573CB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22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A144-1465-EFCA-FF13-5BBBCA73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995B28-88D3-6CBF-227B-BABFF1D62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BF203-67B8-23B3-4590-9CD0C0775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38ED0-50EF-D8C5-41A4-330F6D52B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593E-FD9B-D544-9B6B-30F86BF93ED4}" type="datetime1">
              <a:rPr lang="fr-FR" smtClean="0"/>
              <a:t>31/03/2025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58509-5ADF-0E02-15BF-C82C46AD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68D1B-A9C3-B777-4BFB-28114E15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0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14FE46-5D0E-D69D-F2D9-05FA68E2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EDC2D-E2A8-0B72-8472-4E61E53F8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1295D-D059-0C65-D5E1-871459877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21D02B-9F66-D74F-9D28-47EDE58F7324}" type="datetime1">
              <a:rPr lang="fr-FR" smtClean="0"/>
              <a:t>31/03/2025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B0A7F-9B34-B4EF-DA02-0B1FD1DD4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3CFB6-E66E-0181-BBC9-48E0A8E6F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8DBA58-42C9-2245-B0BF-8890B6A1B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94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7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20.pn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41.png"/><Relationship Id="rId4" Type="http://schemas.openxmlformats.org/officeDocument/2006/relationships/image" Target="../media/image4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1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10.10576" TargetMode="External"/><Relationship Id="rId2" Type="http://schemas.openxmlformats.org/officeDocument/2006/relationships/hyperlink" Target="https://arxiv.org/abs/1807.076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al.science/hal-03188536v2" TargetMode="External"/><Relationship Id="rId5" Type="http://schemas.openxmlformats.org/officeDocument/2006/relationships/hyperlink" Target="https://hal.archives-ouvertes.fr/hal-02455422v2" TargetMode="External"/><Relationship Id="rId4" Type="http://schemas.openxmlformats.org/officeDocument/2006/relationships/hyperlink" Target="https://hal.archives-ouvertes.fr/hal-03258798v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E0ABF-4275-40F6-9CA9-F04DFBF95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2" y="295872"/>
            <a:ext cx="10572750" cy="2609850"/>
          </a:xfrm>
        </p:spPr>
        <p:txBody>
          <a:bodyPr>
            <a:normAutofit/>
          </a:bodyPr>
          <a:lstStyle/>
          <a:p>
            <a:r>
              <a:rPr lang="en-GB" sz="40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Kalikow decomposition </a:t>
            </a:r>
            <a:br>
              <a:rPr lang="en-GB" sz="40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the study of neuronal networks: </a:t>
            </a:r>
            <a:br>
              <a:rPr lang="en-GB" sz="40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learning</a:t>
            </a:r>
            <a:endParaRPr lang="en-GB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9422091-21E5-D603-F941-597E735AD12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604867" y="3429000"/>
            <a:ext cx="4982261" cy="109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Patricia Reynaud-Bouret, LJAD – </a:t>
            </a:r>
            <a:r>
              <a:rPr lang="en-GB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</a:t>
            </a:r>
            <a:r>
              <a:rPr lang="en-GB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NeuroMod</a:t>
            </a:r>
            <a:endParaRPr lang="en-GB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CNRS - Université Côte d’Azur</a:t>
            </a:r>
          </a:p>
          <a:p>
            <a:pPr algn="ctr"/>
            <a:r>
              <a:rPr lang="en-GB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Colloquium Dauphine – April 1 2025</a:t>
            </a:r>
            <a:endParaRPr lang="en-GB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9">
            <a:extLst>
              <a:ext uri="{FF2B5EF4-FFF2-40B4-BE49-F238E27FC236}">
                <a16:creationId xmlns:a16="http://schemas.microsoft.com/office/drawing/2014/main" id="{CD0E23DD-F7CD-C3D9-5271-775E32A20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38" y="4575065"/>
            <a:ext cx="1710537" cy="1835698"/>
          </a:xfrm>
          <a:prstGeom prst="rect">
            <a:avLst/>
          </a:prstGeom>
        </p:spPr>
      </p:pic>
      <p:pic>
        <p:nvPicPr>
          <p:cNvPr id="6" name="Immagine 11">
            <a:extLst>
              <a:ext uri="{FF2B5EF4-FFF2-40B4-BE49-F238E27FC236}">
                <a16:creationId xmlns:a16="http://schemas.microsoft.com/office/drawing/2014/main" id="{703C8F1D-62AA-1CEB-D721-B59F4AF28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196" y="5088424"/>
            <a:ext cx="1857605" cy="1471169"/>
          </a:xfrm>
          <a:prstGeom prst="rect">
            <a:avLst/>
          </a:prstGeom>
        </p:spPr>
      </p:pic>
      <p:pic>
        <p:nvPicPr>
          <p:cNvPr id="7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47AF3CCA-B5E1-E3D9-E1B8-A47C0906F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422" y="5166328"/>
            <a:ext cx="3293224" cy="13153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2436C3-9419-9F8C-06D5-59EAB8AF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13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9ECE1-F07B-2D4F-6941-FA22DEE5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Example : Hawkes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A17F2B-3357-1756-E763-038A73BCAE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rgbClr val="002060"/>
                    </a:solidFill>
                  </a:rPr>
                  <a:t>Linear discrete Hawkes process 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𝑠𝑝𝑖𝑘𝑒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𝑜𝑓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𝑛𝑒𝑢𝑟𝑜𝑛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eqAr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rgbClr val="002060"/>
                    </a:solidFill>
                  </a:rPr>
                  <a:t> the past value of neuron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b="0" dirty="0">
                    <a:solidFill>
                      <a:srgbClr val="002060"/>
                    </a:solidFill>
                  </a:rPr>
                  <a:t> steps in the past</a:t>
                </a:r>
              </a:p>
              <a:p>
                <a:pPr marL="0" indent="0">
                  <a:buNone/>
                </a:pPr>
                <a:endParaRPr lang="en-US" b="0" dirty="0">
                  <a:solidFill>
                    <a:srgbClr val="00206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A17F2B-3357-1756-E763-038A73BCAE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5988" b="-11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8A4AC-2311-E0BA-C6C3-B2C5055A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35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B02D7-7C98-D7DA-3689-7EBDE03AE8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B02D7-7C98-D7DA-3689-7EBDE03AE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FE235EB-F23F-CEF3-73CB-54C4F73EB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Example : Hawkes process</a:t>
            </a:r>
          </a:p>
        </p:txBody>
      </p:sp>
      <p:pic>
        <p:nvPicPr>
          <p:cNvPr id="6" name="Picture 5" descr="A group of math symbols&#10;&#10;Description automatically generated">
            <a:extLst>
              <a:ext uri="{FF2B5EF4-FFF2-40B4-BE49-F238E27FC236}">
                <a16:creationId xmlns:a16="http://schemas.microsoft.com/office/drawing/2014/main" id="{BCA6F457-47CB-2410-F112-D6E4857B1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1" y="2533650"/>
            <a:ext cx="5308600" cy="17907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1B3C1558-AC1F-B191-22CF-00A4B0090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099" y="4564063"/>
            <a:ext cx="6845300" cy="2082800"/>
          </a:xfrm>
          <a:prstGeom prst="rect">
            <a:avLst/>
          </a:prstGeom>
          <a:ln>
            <a:solidFill>
              <a:srgbClr val="00206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31C78E-40A7-F3DE-E6BF-D8877350C3D5}"/>
                  </a:ext>
                </a:extLst>
              </p:cNvPr>
              <p:cNvSpPr txBox="1"/>
              <p:nvPr/>
            </p:nvSpPr>
            <p:spPr>
              <a:xfrm>
                <a:off x="7323237" y="1211835"/>
                <a:ext cx="4030563" cy="315932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C00000"/>
                    </a:solidFill>
                  </a:rPr>
                  <a:t>To simulate a Hawkes process given the past</a:t>
                </a:r>
              </a:p>
              <a:p>
                <a:endParaRPr lang="en-GB" dirty="0"/>
              </a:p>
              <a:p>
                <a:r>
                  <a:rPr lang="en-GB" dirty="0"/>
                  <a:t>I pick a couple (</a:t>
                </a:r>
                <a:r>
                  <a:rPr lang="en-GB" dirty="0" err="1"/>
                  <a:t>neuron,time</a:t>
                </a:r>
                <a:r>
                  <a:rPr lang="en-GB" dirty="0"/>
                  <a:t>) according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US" b="0" dirty="0"/>
              </a:p>
              <a:p>
                <a:endParaRPr lang="en-GB" dirty="0"/>
              </a:p>
              <a:p>
                <a:pPr marL="285750" indent="-285750">
                  <a:buFont typeface="Wingdings" pitchFamily="2" charset="2"/>
                  <a:buChar char="à"/>
                </a:pPr>
                <a:r>
                  <a:rPr lang="en-GB" dirty="0"/>
                  <a:t>If I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/>
                  <a:t>I pick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at random</a:t>
                </a:r>
              </a:p>
              <a:p>
                <a:pPr marL="285750" indent="-285750">
                  <a:buFont typeface="Wingdings" pitchFamily="2" charset="2"/>
                  <a:buChar char="à"/>
                </a:pPr>
                <a:r>
                  <a:rPr lang="en-GB" dirty="0"/>
                  <a:t>If it is excitatory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I </a:t>
                </a:r>
                <a:r>
                  <a:rPr lang="en-GB" dirty="0">
                    <a:solidFill>
                      <a:srgbClr val="C00000"/>
                    </a:solidFill>
                  </a:rPr>
                  <a:t>copy paste </a:t>
                </a:r>
                <a:r>
                  <a:rPr lang="en-GB" dirty="0"/>
                  <a:t>the value</a:t>
                </a:r>
              </a:p>
              <a:p>
                <a:pPr marL="285750" indent="-285750">
                  <a:buFont typeface="Wingdings" pitchFamily="2" charset="2"/>
                  <a:buChar char="à"/>
                </a:pPr>
                <a:r>
                  <a:rPr lang="en-GB" dirty="0"/>
                  <a:t>If it is inhibitory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I flip the value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31C78E-40A7-F3DE-E6BF-D8877350C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237" y="1211835"/>
                <a:ext cx="4030563" cy="3159326"/>
              </a:xfrm>
              <a:prstGeom prst="rect">
                <a:avLst/>
              </a:prstGeom>
              <a:blipFill>
                <a:blip r:embed="rId5"/>
                <a:stretch>
                  <a:fillRect l="-1254" t="-800" r="-1567" b="-20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A6003B-3BB6-296C-BC9A-BEE98447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46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2BDA-C9E7-C6F1-3350-9C53F9D3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Perfect simulation and existence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45E5DF-5C89-A8BF-9061-020E77FB7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397" y="1662132"/>
                <a:ext cx="8682641" cy="220236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 simulate  neuron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at time 0 with Kalikow decomposition in stationary regime</a:t>
                </a:r>
              </a:p>
              <a:p>
                <a:pPr lvl="1">
                  <a:buFont typeface="Wingdings" pitchFamily="2" charset="2"/>
                  <a:buChar char="à"/>
                </a:pP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itchFamily="2" charset="2"/>
                  </a:rPr>
                  <a:t>Pick its </a:t>
                </a:r>
                <a:r>
                  <a:rPr lang="en-GB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itchFamily="2" charset="2"/>
                  </a:rPr>
                  <a:t>neighborhood</a:t>
                </a: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𝑉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(.)</m:t>
                    </m:r>
                  </m:oMath>
                </a14:m>
                <a:endParaRPr lang="en-GB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Wingdings" pitchFamily="2" charset="2"/>
                  <a:buChar char="à"/>
                </a:pP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If it is not empty, pick the </a:t>
                </a:r>
                <a:r>
                  <a:rPr lang="en-GB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neighborhood</a:t>
                </a: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the </a:t>
                </a:r>
                <a:r>
                  <a:rPr lang="en-GB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neighborhood</a:t>
                </a:r>
                <a:endParaRPr lang="en-GB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Wingdings" pitchFamily="2" charset="2"/>
                  <a:buChar char="à"/>
                </a:pP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It is going to stop if the probability to pick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large enough </a:t>
                </a:r>
              </a:p>
              <a:p>
                <a:pPr marL="457200" lvl="1" indent="0">
                  <a:buNone/>
                </a:pP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                     (Branching process argument)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45E5DF-5C89-A8BF-9061-020E77FB7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397" y="1662132"/>
                <a:ext cx="8682641" cy="2202365"/>
              </a:xfrm>
              <a:blipFill>
                <a:blip r:embed="rId2"/>
                <a:stretch>
                  <a:fillRect l="-1314" t="-57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red check mark in a row&#10;&#10;Description automatically generated">
            <a:extLst>
              <a:ext uri="{FF2B5EF4-FFF2-40B4-BE49-F238E27FC236}">
                <a16:creationId xmlns:a16="http://schemas.microsoft.com/office/drawing/2014/main" id="{A9CEAEEA-24B8-15B6-F99C-7504A58DF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370" y="3420319"/>
            <a:ext cx="2374900" cy="3429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143746-4E41-1E44-9DDE-7B5BBF3382B3}"/>
              </a:ext>
            </a:extLst>
          </p:cNvPr>
          <p:cNvSpPr txBox="1"/>
          <p:nvPr/>
        </p:nvSpPr>
        <p:spPr>
          <a:xfrm>
            <a:off x="4224761" y="4479402"/>
            <a:ext cx="7268900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existence and stationarity condition even if infinite network</a:t>
            </a:r>
          </a:p>
          <a:p>
            <a:pPr lvl="1">
              <a:buFont typeface="Wingdings" pitchFamily="2" charset="2"/>
              <a:buChar char="à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Usually done with growing family of </a:t>
            </a:r>
            <a:r>
              <a:rPr lang="en-GB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neighborhood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</a:p>
          <a:p>
            <a:pPr lvl="1">
              <a:buFont typeface="Wingdings" pitchFamily="2" charset="2"/>
              <a:buChar char="à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Kalikow  decomposition looks like a continuity 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assumption</a:t>
            </a:r>
          </a:p>
          <a:p>
            <a:pPr lvl="1">
              <a:buFont typeface="Wingdings" pitchFamily="2" charset="2"/>
              <a:buChar char="à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without the name of Kalikow already by Ferrari and co.</a:t>
            </a:r>
          </a:p>
          <a:p>
            <a:pPr lvl="1">
              <a:buFont typeface="Wingdings" pitchFamily="2" charset="2"/>
              <a:buChar char="à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different than coupling from the past for a Markov chain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20E83-C073-BA3E-C99F-30CDB714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7FC1-DDC7-04F8-1C79-CCFD515A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386EB-5A50-8851-9268-4754DEAD1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Kalikow decomposition in a nutshell (with a bit of neuroscience) and  its classical application (existence)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 of Spiking Neural Network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erivation of local learning rules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085D6-1606-A9ED-6DA8-AACDBC7B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61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2EA4-C368-854A-A784-C67A0ABB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535" y="-151381"/>
            <a:ext cx="9905998" cy="1478570"/>
          </a:xfrm>
        </p:spPr>
        <p:txBody>
          <a:bodyPr/>
          <a:lstStyle/>
          <a:p>
            <a:pPr algn="ctr"/>
            <a:r>
              <a:rPr lang="en-FR" dirty="0">
                <a:solidFill>
                  <a:srgbClr val="002060"/>
                </a:solidFill>
              </a:rPr>
              <a:t>Hawkes processes in continuous time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BDC916-2CCC-2741-8CBF-DDF5C19CAB30}"/>
              </a:ext>
            </a:extLst>
          </p:cNvPr>
          <p:cNvSpPr/>
          <p:nvPr/>
        </p:nvSpPr>
        <p:spPr>
          <a:xfrm>
            <a:off x="1491656" y="5489370"/>
            <a:ext cx="268224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168E73-C0E1-B743-B54D-E3720D25C42C}"/>
              </a:ext>
            </a:extLst>
          </p:cNvPr>
          <p:cNvSpPr/>
          <p:nvPr/>
        </p:nvSpPr>
        <p:spPr>
          <a:xfrm>
            <a:off x="4375064" y="5471082"/>
            <a:ext cx="268224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97A93A-05E9-5448-9AC1-F6ADAE96F9F8}"/>
              </a:ext>
            </a:extLst>
          </p:cNvPr>
          <p:cNvSpPr/>
          <p:nvPr/>
        </p:nvSpPr>
        <p:spPr>
          <a:xfrm>
            <a:off x="2905928" y="3139457"/>
            <a:ext cx="268224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0B79A22-5725-484E-9E7E-5B26A219B743}"/>
              </a:ext>
            </a:extLst>
          </p:cNvPr>
          <p:cNvCxnSpPr>
            <a:cxnSpLocks/>
          </p:cNvCxnSpPr>
          <p:nvPr/>
        </p:nvCxnSpPr>
        <p:spPr>
          <a:xfrm>
            <a:off x="3143672" y="3468405"/>
            <a:ext cx="1231392" cy="199190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C85C64A-B5DB-8A44-9E0E-8EB4D0E13A9D}"/>
              </a:ext>
            </a:extLst>
          </p:cNvPr>
          <p:cNvSpPr txBox="1"/>
          <p:nvPr/>
        </p:nvSpPr>
        <p:spPr>
          <a:xfrm>
            <a:off x="8513343" y="41389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R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9F16BA-467D-FC4D-BA9B-9947A367A510}"/>
              </a:ext>
            </a:extLst>
          </p:cNvPr>
          <p:cNvCxnSpPr>
            <a:cxnSpLocks/>
          </p:cNvCxnSpPr>
          <p:nvPr/>
        </p:nvCxnSpPr>
        <p:spPr>
          <a:xfrm>
            <a:off x="1900088" y="5648577"/>
            <a:ext cx="2359152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97A24F-54BA-7A42-A11D-8B81F81BF0AB}"/>
              </a:ext>
            </a:extLst>
          </p:cNvPr>
          <p:cNvCxnSpPr>
            <a:cxnSpLocks/>
          </p:cNvCxnSpPr>
          <p:nvPr/>
        </p:nvCxnSpPr>
        <p:spPr>
          <a:xfrm flipH="1">
            <a:off x="1759880" y="3468405"/>
            <a:ext cx="1146048" cy="202824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9F9BF-4B69-684C-AE15-5071BFF22F83}"/>
              </a:ext>
            </a:extLst>
          </p:cNvPr>
          <p:cNvCxnSpPr>
            <a:cxnSpLocks/>
          </p:cNvCxnSpPr>
          <p:nvPr/>
        </p:nvCxnSpPr>
        <p:spPr>
          <a:xfrm flipH="1" flipV="1">
            <a:off x="3277784" y="3384937"/>
            <a:ext cx="1231392" cy="1955779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9CDC295-DD34-BA43-85BF-6A8492BC0E4E}"/>
              </a:ext>
            </a:extLst>
          </p:cNvPr>
          <p:cNvCxnSpPr>
            <a:cxnSpLocks/>
          </p:cNvCxnSpPr>
          <p:nvPr/>
        </p:nvCxnSpPr>
        <p:spPr>
          <a:xfrm flipV="1">
            <a:off x="1625768" y="3384937"/>
            <a:ext cx="1176528" cy="204676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34A0D5A-8EFB-C14C-BBB1-CE2D1F3BCEAD}"/>
              </a:ext>
            </a:extLst>
          </p:cNvPr>
          <p:cNvCxnSpPr>
            <a:cxnSpLocks/>
          </p:cNvCxnSpPr>
          <p:nvPr/>
        </p:nvCxnSpPr>
        <p:spPr>
          <a:xfrm flipH="1">
            <a:off x="1856654" y="5781978"/>
            <a:ext cx="2402586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78">
            <a:extLst>
              <a:ext uri="{FF2B5EF4-FFF2-40B4-BE49-F238E27FC236}">
                <a16:creationId xmlns:a16="http://schemas.microsoft.com/office/drawing/2014/main" id="{CA83892F-CE63-0640-A83D-E37C927AA2F6}"/>
              </a:ext>
            </a:extLst>
          </p:cNvPr>
          <p:cNvSpPr/>
          <p:nvPr/>
        </p:nvSpPr>
        <p:spPr>
          <a:xfrm rot="5400000">
            <a:off x="2771432" y="2683536"/>
            <a:ext cx="560837" cy="268224"/>
          </a:xfrm>
          <a:custGeom>
            <a:avLst/>
            <a:gdLst>
              <a:gd name="connsiteX0" fmla="*/ 560837 w 560837"/>
              <a:gd name="connsiteY0" fmla="*/ 280416 h 280416"/>
              <a:gd name="connsiteX1" fmla="*/ 5 w 560837"/>
              <a:gd name="connsiteY1" fmla="*/ 158496 h 280416"/>
              <a:gd name="connsiteX2" fmla="*/ 548645 w 560837"/>
              <a:gd name="connsiteY2" fmla="*/ 0 h 280416"/>
              <a:gd name="connsiteX3" fmla="*/ 548645 w 560837"/>
              <a:gd name="connsiteY3" fmla="*/ 0 h 28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37" h="280416">
                <a:moveTo>
                  <a:pt x="560837" y="280416"/>
                </a:moveTo>
                <a:cubicBezTo>
                  <a:pt x="281437" y="242824"/>
                  <a:pt x="2037" y="205232"/>
                  <a:pt x="5" y="158496"/>
                </a:cubicBezTo>
                <a:cubicBezTo>
                  <a:pt x="-2027" y="111760"/>
                  <a:pt x="548645" y="0"/>
                  <a:pt x="548645" y="0"/>
                </a:cubicBezTo>
                <a:lnTo>
                  <a:pt x="548645" y="0"/>
                </a:lnTo>
              </a:path>
            </a:pathLst>
          </a:custGeom>
          <a:noFill/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E007D310-A95F-3C48-B4B7-DE6DF048A485}"/>
              </a:ext>
            </a:extLst>
          </p:cNvPr>
          <p:cNvSpPr/>
          <p:nvPr/>
        </p:nvSpPr>
        <p:spPr>
          <a:xfrm rot="19872756">
            <a:off x="852505" y="5767041"/>
            <a:ext cx="560837" cy="268224"/>
          </a:xfrm>
          <a:custGeom>
            <a:avLst/>
            <a:gdLst>
              <a:gd name="connsiteX0" fmla="*/ 560837 w 560837"/>
              <a:gd name="connsiteY0" fmla="*/ 280416 h 280416"/>
              <a:gd name="connsiteX1" fmla="*/ 5 w 560837"/>
              <a:gd name="connsiteY1" fmla="*/ 158496 h 280416"/>
              <a:gd name="connsiteX2" fmla="*/ 548645 w 560837"/>
              <a:gd name="connsiteY2" fmla="*/ 0 h 280416"/>
              <a:gd name="connsiteX3" fmla="*/ 548645 w 560837"/>
              <a:gd name="connsiteY3" fmla="*/ 0 h 28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37" h="280416">
                <a:moveTo>
                  <a:pt x="560837" y="280416"/>
                </a:moveTo>
                <a:cubicBezTo>
                  <a:pt x="281437" y="242824"/>
                  <a:pt x="2037" y="205232"/>
                  <a:pt x="5" y="158496"/>
                </a:cubicBezTo>
                <a:cubicBezTo>
                  <a:pt x="-2027" y="111760"/>
                  <a:pt x="548645" y="0"/>
                  <a:pt x="548645" y="0"/>
                </a:cubicBezTo>
                <a:lnTo>
                  <a:pt x="548645" y="0"/>
                </a:lnTo>
              </a:path>
            </a:pathLst>
          </a:custGeom>
          <a:noFill/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2F02D43B-B14E-B349-A40F-4D9ADA43D606}"/>
              </a:ext>
            </a:extLst>
          </p:cNvPr>
          <p:cNvSpPr/>
          <p:nvPr/>
        </p:nvSpPr>
        <p:spPr>
          <a:xfrm rot="12212070">
            <a:off x="4789337" y="5749392"/>
            <a:ext cx="560837" cy="268224"/>
          </a:xfrm>
          <a:custGeom>
            <a:avLst/>
            <a:gdLst>
              <a:gd name="connsiteX0" fmla="*/ 560837 w 560837"/>
              <a:gd name="connsiteY0" fmla="*/ 280416 h 280416"/>
              <a:gd name="connsiteX1" fmla="*/ 5 w 560837"/>
              <a:gd name="connsiteY1" fmla="*/ 158496 h 280416"/>
              <a:gd name="connsiteX2" fmla="*/ 548645 w 560837"/>
              <a:gd name="connsiteY2" fmla="*/ 0 h 280416"/>
              <a:gd name="connsiteX3" fmla="*/ 548645 w 560837"/>
              <a:gd name="connsiteY3" fmla="*/ 0 h 28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37" h="280416">
                <a:moveTo>
                  <a:pt x="560837" y="280416"/>
                </a:moveTo>
                <a:cubicBezTo>
                  <a:pt x="281437" y="242824"/>
                  <a:pt x="2037" y="205232"/>
                  <a:pt x="5" y="158496"/>
                </a:cubicBezTo>
                <a:cubicBezTo>
                  <a:pt x="-2027" y="111760"/>
                  <a:pt x="548645" y="0"/>
                  <a:pt x="548645" y="0"/>
                </a:cubicBezTo>
                <a:lnTo>
                  <a:pt x="548645" y="0"/>
                </a:lnTo>
              </a:path>
            </a:pathLst>
          </a:custGeom>
          <a:noFill/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D08BF7E-BA36-EE4B-9000-9C6A0483D6E5}"/>
                  </a:ext>
                </a:extLst>
              </p:cNvPr>
              <p:cNvSpPr txBox="1"/>
              <p:nvPr/>
            </p:nvSpPr>
            <p:spPr>
              <a:xfrm flipH="1">
                <a:off x="4226410" y="2671139"/>
                <a:ext cx="7158326" cy="207092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FR" sz="2400" u="sng" dirty="0">
                    <a:solidFill>
                      <a:srgbClr val="C00000"/>
                    </a:solidFill>
                  </a:rPr>
                  <a:t>Conditional intensity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FR" sz="2400" u="sng" dirty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FR" dirty="0">
                  <a:solidFill>
                    <a:schemeClr val="bg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FR" dirty="0">
                  <a:solidFill>
                    <a:schemeClr val="bg2"/>
                  </a:solidFill>
                </a:endParaRPr>
              </a:p>
              <a:p>
                <a:endParaRPr lang="en-FR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D08BF7E-BA36-EE4B-9000-9C6A0483D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26410" y="2671139"/>
                <a:ext cx="7158326" cy="2070921"/>
              </a:xfrm>
              <a:prstGeom prst="rect">
                <a:avLst/>
              </a:prstGeom>
              <a:blipFill>
                <a:blip r:embed="rId2"/>
                <a:stretch>
                  <a:fillRect t="-36364" b="-85455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81A08A9-DB4A-554B-8E1C-F962D87F2A2F}"/>
              </a:ext>
            </a:extLst>
          </p:cNvPr>
          <p:cNvGrpSpPr/>
          <p:nvPr/>
        </p:nvGrpSpPr>
        <p:grpSpPr>
          <a:xfrm>
            <a:off x="6542074" y="3673240"/>
            <a:ext cx="1952599" cy="2480490"/>
            <a:chOff x="6254496" y="2906338"/>
            <a:chExt cx="1952599" cy="248049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D28BAD3-7CEF-B04C-A7BB-2C61C43240A7}"/>
                </a:ext>
              </a:extLst>
            </p:cNvPr>
            <p:cNvSpPr/>
            <p:nvPr/>
          </p:nvSpPr>
          <p:spPr>
            <a:xfrm>
              <a:off x="6254496" y="4730909"/>
              <a:ext cx="1952599" cy="65591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600" dirty="0"/>
                <a:t>Spontaneous</a:t>
              </a:r>
            </a:p>
          </p:txBody>
        </p:sp>
        <p:cxnSp>
          <p:nvCxnSpPr>
            <p:cNvPr id="89" name="Curved Connector 88">
              <a:extLst>
                <a:ext uri="{FF2B5EF4-FFF2-40B4-BE49-F238E27FC236}">
                  <a16:creationId xmlns:a16="http://schemas.microsoft.com/office/drawing/2014/main" id="{3F312803-CDD2-F446-A8E2-FF93C6774BC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168869" y="3813079"/>
              <a:ext cx="1361436" cy="418902"/>
            </a:xfrm>
            <a:prstGeom prst="curvedConnector3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6951774-0562-4641-839F-BA0ABCC484B3}"/>
                </a:ext>
              </a:extLst>
            </p:cNvPr>
            <p:cNvSpPr/>
            <p:nvPr/>
          </p:nvSpPr>
          <p:spPr>
            <a:xfrm>
              <a:off x="6405383" y="2906338"/>
              <a:ext cx="646176" cy="435473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A102722-FE58-F149-BCDA-4569BFBCA9AA}"/>
              </a:ext>
            </a:extLst>
          </p:cNvPr>
          <p:cNvGrpSpPr/>
          <p:nvPr/>
        </p:nvGrpSpPr>
        <p:grpSpPr>
          <a:xfrm>
            <a:off x="7805573" y="4457104"/>
            <a:ext cx="3404052" cy="1885194"/>
            <a:chOff x="7680326" y="3597812"/>
            <a:chExt cx="3404052" cy="1885194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DAC49CF-A2A5-9F46-8948-7488315968AD}"/>
                </a:ext>
              </a:extLst>
            </p:cNvPr>
            <p:cNvSpPr/>
            <p:nvPr/>
          </p:nvSpPr>
          <p:spPr>
            <a:xfrm>
              <a:off x="9387839" y="4827087"/>
              <a:ext cx="1696539" cy="65591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600" dirty="0"/>
                <a:t>Synaptic integration</a:t>
              </a:r>
            </a:p>
          </p:txBody>
        </p:sp>
        <p:sp>
          <p:nvSpPr>
            <p:cNvPr id="98" name="Right Brace 97">
              <a:extLst>
                <a:ext uri="{FF2B5EF4-FFF2-40B4-BE49-F238E27FC236}">
                  <a16:creationId xmlns:a16="http://schemas.microsoft.com/office/drawing/2014/main" id="{5BD2DB3F-218D-D946-9253-60289C2E3AC6}"/>
                </a:ext>
              </a:extLst>
            </p:cNvPr>
            <p:cNvSpPr/>
            <p:nvPr/>
          </p:nvSpPr>
          <p:spPr>
            <a:xfrm rot="5400000">
              <a:off x="8989497" y="2288641"/>
              <a:ext cx="247412" cy="2865753"/>
            </a:xfrm>
            <a:prstGeom prst="rightBrace">
              <a:avLst>
                <a:gd name="adj1" fmla="val 8333"/>
                <a:gd name="adj2" fmla="val 50000"/>
              </a:avLst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cxnSp>
          <p:nvCxnSpPr>
            <p:cNvPr id="100" name="Curved Connector 99">
              <a:extLst>
                <a:ext uri="{FF2B5EF4-FFF2-40B4-BE49-F238E27FC236}">
                  <a16:creationId xmlns:a16="http://schemas.microsoft.com/office/drawing/2014/main" id="{CCDDB62B-566A-BE4C-9F88-51F0ECFEDB5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973510" y="4034805"/>
              <a:ext cx="925310" cy="659254"/>
            </a:xfrm>
            <a:prstGeom prst="curvedConnector3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40AF35C-4BD4-CA49-86E0-30E8300F3C2F}"/>
              </a:ext>
            </a:extLst>
          </p:cNvPr>
          <p:cNvGrpSpPr/>
          <p:nvPr/>
        </p:nvGrpSpPr>
        <p:grpSpPr>
          <a:xfrm>
            <a:off x="4643288" y="3558044"/>
            <a:ext cx="6450895" cy="600805"/>
            <a:chOff x="4353449" y="2765412"/>
            <a:chExt cx="6450895" cy="6008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5A3380B4-BA46-8E4A-A517-B8EB8445F6F2}"/>
                    </a:ext>
                  </a:extLst>
                </p:cNvPr>
                <p:cNvSpPr txBox="1"/>
                <p:nvPr/>
              </p:nvSpPr>
              <p:spPr>
                <a:xfrm>
                  <a:off x="4353449" y="2765412"/>
                  <a:ext cx="2303066" cy="6008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FR" sz="3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5A3380B4-BA46-8E4A-A517-B8EB8445F6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3449" y="2765412"/>
                  <a:ext cx="2303066" cy="600805"/>
                </a:xfrm>
                <a:prstGeom prst="rect">
                  <a:avLst/>
                </a:prstGeom>
                <a:blipFill>
                  <a:blip r:embed="rId3"/>
                  <a:stretch>
                    <a:fillRect l="-1648" t="-2083" r="-2747" b="-187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42A56463-1104-EB49-AC06-E99F22515C48}"/>
                    </a:ext>
                  </a:extLst>
                </p:cNvPr>
                <p:cNvSpPr txBox="1"/>
                <p:nvPr/>
              </p:nvSpPr>
              <p:spPr>
                <a:xfrm>
                  <a:off x="10420297" y="2765412"/>
                  <a:ext cx="38404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FR" sz="3200" dirty="0"/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42A56463-1104-EB49-AC06-E99F22515C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0297" y="2765412"/>
                  <a:ext cx="384047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2581" r="-22581" b="-21277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D633A4-7733-8C03-F4C1-3F0AA1A8382A}"/>
                  </a:ext>
                </a:extLst>
              </p:cNvPr>
              <p:cNvSpPr txBox="1"/>
              <p:nvPr/>
            </p:nvSpPr>
            <p:spPr>
              <a:xfrm>
                <a:off x="2012029" y="1223146"/>
                <a:ext cx="7879010" cy="1263744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FR" sz="2400" dirty="0">
                    <a:solidFill>
                      <a:srgbClr val="002060"/>
                    </a:solidFill>
                  </a:rPr>
                  <a:t> A neuron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= </a:t>
                </a:r>
                <a:r>
                  <a:rPr lang="en-FR" sz="2400" dirty="0">
                    <a:solidFill>
                      <a:srgbClr val="002060"/>
                    </a:solidFill>
                  </a:rPr>
                  <a:t>the point process with point = time of spike</a:t>
                </a:r>
              </a:p>
              <a:p>
                <a:r>
                  <a:rPr lang="en-FR" sz="2400" dirty="0">
                    <a:solidFill>
                      <a:srgbClr val="002060"/>
                    </a:solidFill>
                  </a:rPr>
                  <a:t> Its intensity = Function of the voltage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FR" sz="2400" dirty="0">
                    <a:solidFill>
                      <a:srgbClr val="002060"/>
                    </a:solidFill>
                  </a:rPr>
                  <a:t> is the associated point measure</a:t>
                </a:r>
                <a:endParaRPr lang="en-FR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D633A4-7733-8C03-F4C1-3F0AA1A83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029" y="1223146"/>
                <a:ext cx="7879010" cy="1263744"/>
              </a:xfrm>
              <a:prstGeom prst="rect">
                <a:avLst/>
              </a:prstGeom>
              <a:blipFill>
                <a:blip r:embed="rId5"/>
                <a:stretch>
                  <a:fillRect l="-322" t="-3000" b="-68000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82BB3-6121-84CF-2D8E-1B5AD77A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DDC-8BC1-0D44-BD09-8FE61E198982}" type="slidenum">
              <a:rPr lang="en-FR" smtClean="0"/>
              <a:t>14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74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9E635-A924-C10B-3AE7-97287481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FR" dirty="0">
                <a:solidFill>
                  <a:srgbClr val="002060"/>
                </a:solidFill>
              </a:rPr>
              <a:t>Lewis’ Thinning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6224F4-EF9F-EBD5-AAE9-0329CAD35DFC}"/>
              </a:ext>
            </a:extLst>
          </p:cNvPr>
          <p:cNvCxnSpPr/>
          <p:nvPr/>
        </p:nvCxnSpPr>
        <p:spPr>
          <a:xfrm>
            <a:off x="1752600" y="5346700"/>
            <a:ext cx="412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E8341F-16BD-6218-08B2-E4F9E61563C3}"/>
              </a:ext>
            </a:extLst>
          </p:cNvPr>
          <p:cNvCxnSpPr/>
          <p:nvPr/>
        </p:nvCxnSpPr>
        <p:spPr>
          <a:xfrm flipV="1">
            <a:off x="1765300" y="2425700"/>
            <a:ext cx="0" cy="292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8E33BED-1CC2-FDD1-A39C-A0A7B3285C31}"/>
              </a:ext>
            </a:extLst>
          </p:cNvPr>
          <p:cNvSpPr txBox="1"/>
          <p:nvPr/>
        </p:nvSpPr>
        <p:spPr>
          <a:xfrm>
            <a:off x="2234430" y="2946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076249-ED50-7997-9A3F-C9003CEDB9F9}"/>
              </a:ext>
            </a:extLst>
          </p:cNvPr>
          <p:cNvSpPr txBox="1"/>
          <p:nvPr/>
        </p:nvSpPr>
        <p:spPr>
          <a:xfrm>
            <a:off x="3042377" y="33904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2B71F-386F-EE13-F572-24A203A84F79}"/>
              </a:ext>
            </a:extLst>
          </p:cNvPr>
          <p:cNvSpPr txBox="1"/>
          <p:nvPr/>
        </p:nvSpPr>
        <p:spPr>
          <a:xfrm>
            <a:off x="2384471" y="3886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52C318-F093-175F-D6B8-342BFC902F77}"/>
              </a:ext>
            </a:extLst>
          </p:cNvPr>
          <p:cNvSpPr txBox="1"/>
          <p:nvPr/>
        </p:nvSpPr>
        <p:spPr>
          <a:xfrm>
            <a:off x="3372577" y="41968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9286F2-D0D8-EEB2-DC83-BAFEEC08BBA4}"/>
              </a:ext>
            </a:extLst>
          </p:cNvPr>
          <p:cNvSpPr txBox="1"/>
          <p:nvPr/>
        </p:nvSpPr>
        <p:spPr>
          <a:xfrm>
            <a:off x="3672659" y="29966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002060"/>
                </a:solidFill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C3AC3D-E1FF-31DD-95A0-60D672A46326}"/>
                  </a:ext>
                </a:extLst>
              </p:cNvPr>
              <p:cNvSpPr txBox="1"/>
              <p:nvPr/>
            </p:nvSpPr>
            <p:spPr>
              <a:xfrm>
                <a:off x="2203250" y="1792618"/>
                <a:ext cx="4111822" cy="92333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2060"/>
                    </a:solidFill>
                  </a:rPr>
                  <a:t>X</a:t>
                </a:r>
                <a:r>
                  <a:rPr lang="en-FR" dirty="0">
                    <a:solidFill>
                      <a:srgbClr val="002060"/>
                    </a:solidFill>
                  </a:rPr>
                  <a:t>  points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FR" dirty="0">
                    <a:solidFill>
                      <a:srgbClr val="002060"/>
                    </a:solidFill>
                  </a:rPr>
                  <a:t> Poisson bidim. with rate 1</a:t>
                </a:r>
              </a:p>
              <a:p>
                <a:r>
                  <a:rPr lang="en-FR" dirty="0">
                    <a:solidFill>
                      <a:srgbClr val="C00000"/>
                    </a:solidFill>
                  </a:rPr>
                  <a:t>_  intensity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r>
                  <a:rPr lang="en-US" b="0" dirty="0">
                    <a:solidFill>
                      <a:srgbClr val="C00000"/>
                    </a:solidFill>
                  </a:rPr>
                  <a:t>o  points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with intensity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C3AC3D-E1FF-31DD-95A0-60D672A46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250" y="1792618"/>
                <a:ext cx="4111822" cy="923330"/>
              </a:xfrm>
              <a:prstGeom prst="rect">
                <a:avLst/>
              </a:prstGeom>
              <a:blipFill>
                <a:blip r:embed="rId2"/>
                <a:stretch>
                  <a:fillRect l="-920" t="-1333" b="-800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21ECE82-6D3A-9ED7-BA7A-BFE014B0D7CE}"/>
              </a:ext>
            </a:extLst>
          </p:cNvPr>
          <p:cNvSpPr txBox="1"/>
          <p:nvPr/>
        </p:nvSpPr>
        <p:spPr>
          <a:xfrm>
            <a:off x="4453256" y="44831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7A996E-E360-739E-4E20-5B86DF7516AF}"/>
              </a:ext>
            </a:extLst>
          </p:cNvPr>
          <p:cNvSpPr txBox="1"/>
          <p:nvPr/>
        </p:nvSpPr>
        <p:spPr>
          <a:xfrm>
            <a:off x="2534512" y="47302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4BA271-4DDD-6FD5-036F-F2CECBA49FAA}"/>
              </a:ext>
            </a:extLst>
          </p:cNvPr>
          <p:cNvSpPr txBox="1"/>
          <p:nvPr/>
        </p:nvSpPr>
        <p:spPr>
          <a:xfrm>
            <a:off x="4603297" y="33322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903618-C660-6A2E-6173-132CB334C4D2}"/>
              </a:ext>
            </a:extLst>
          </p:cNvPr>
          <p:cNvSpPr txBox="1"/>
          <p:nvPr/>
        </p:nvSpPr>
        <p:spPr>
          <a:xfrm>
            <a:off x="4060601" y="38931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0B41B7-634B-A131-1E46-EB69644FDFFE}"/>
              </a:ext>
            </a:extLst>
          </p:cNvPr>
          <p:cNvSpPr txBox="1"/>
          <p:nvPr/>
        </p:nvSpPr>
        <p:spPr>
          <a:xfrm>
            <a:off x="5076141" y="47453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CD6B1B5-9957-9D12-0D4E-CB6D048F4A40}"/>
              </a:ext>
            </a:extLst>
          </p:cNvPr>
          <p:cNvSpPr/>
          <p:nvPr/>
        </p:nvSpPr>
        <p:spPr>
          <a:xfrm>
            <a:off x="1790700" y="3666659"/>
            <a:ext cx="4063356" cy="1272596"/>
          </a:xfrm>
          <a:custGeom>
            <a:avLst/>
            <a:gdLst>
              <a:gd name="connsiteX0" fmla="*/ 0 w 4063356"/>
              <a:gd name="connsiteY0" fmla="*/ 651341 h 1272596"/>
              <a:gd name="connsiteX1" fmla="*/ 800100 w 4063356"/>
              <a:gd name="connsiteY1" fmla="*/ 3641 h 1272596"/>
              <a:gd name="connsiteX2" fmla="*/ 1651000 w 4063356"/>
              <a:gd name="connsiteY2" fmla="*/ 422741 h 1272596"/>
              <a:gd name="connsiteX3" fmla="*/ 2463800 w 4063356"/>
              <a:gd name="connsiteY3" fmla="*/ 16341 h 1272596"/>
              <a:gd name="connsiteX4" fmla="*/ 3860800 w 4063356"/>
              <a:gd name="connsiteY4" fmla="*/ 1108541 h 1272596"/>
              <a:gd name="connsiteX5" fmla="*/ 4025900 w 4063356"/>
              <a:gd name="connsiteY5" fmla="*/ 1248241 h 127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3356" h="1272596">
                <a:moveTo>
                  <a:pt x="0" y="651341"/>
                </a:moveTo>
                <a:cubicBezTo>
                  <a:pt x="262466" y="346541"/>
                  <a:pt x="524933" y="41741"/>
                  <a:pt x="800100" y="3641"/>
                </a:cubicBezTo>
                <a:cubicBezTo>
                  <a:pt x="1075267" y="-34459"/>
                  <a:pt x="1373717" y="420624"/>
                  <a:pt x="1651000" y="422741"/>
                </a:cubicBezTo>
                <a:cubicBezTo>
                  <a:pt x="1928283" y="424858"/>
                  <a:pt x="2095500" y="-97959"/>
                  <a:pt x="2463800" y="16341"/>
                </a:cubicBezTo>
                <a:cubicBezTo>
                  <a:pt x="2832100" y="130641"/>
                  <a:pt x="3600450" y="903224"/>
                  <a:pt x="3860800" y="1108541"/>
                </a:cubicBezTo>
                <a:cubicBezTo>
                  <a:pt x="4121150" y="1313858"/>
                  <a:pt x="4073525" y="1281049"/>
                  <a:pt x="4025900" y="124824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226161D-D1A6-D43D-DC26-B87B2B16905B}"/>
              </a:ext>
            </a:extLst>
          </p:cNvPr>
          <p:cNvCxnSpPr>
            <a:cxnSpLocks/>
          </p:cNvCxnSpPr>
          <p:nvPr/>
        </p:nvCxnSpPr>
        <p:spPr>
          <a:xfrm>
            <a:off x="2534512" y="4235851"/>
            <a:ext cx="0" cy="1034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4D87BB-F29E-91E7-DC2B-BE866B3C5220}"/>
              </a:ext>
            </a:extLst>
          </p:cNvPr>
          <p:cNvCxnSpPr>
            <a:stCxn id="15" idx="2"/>
          </p:cNvCxnSpPr>
          <p:nvPr/>
        </p:nvCxnSpPr>
        <p:spPr>
          <a:xfrm>
            <a:off x="2684553" y="5099566"/>
            <a:ext cx="0" cy="170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22407B-F81A-0B4A-5E0C-38F2CA848721}"/>
              </a:ext>
            </a:extLst>
          </p:cNvPr>
          <p:cNvCxnSpPr>
            <a:stCxn id="11" idx="2"/>
          </p:cNvCxnSpPr>
          <p:nvPr/>
        </p:nvCxnSpPr>
        <p:spPr>
          <a:xfrm flipH="1">
            <a:off x="3517900" y="4566166"/>
            <a:ext cx="4718" cy="704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0C5540-C0E8-F564-F266-41FE9B66688A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4191000" y="4262438"/>
            <a:ext cx="19642" cy="1027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73F6EA-9742-DCC1-B6DC-AB953C549D72}"/>
              </a:ext>
            </a:extLst>
          </p:cNvPr>
          <p:cNvCxnSpPr>
            <a:stCxn id="14" idx="2"/>
          </p:cNvCxnSpPr>
          <p:nvPr/>
        </p:nvCxnSpPr>
        <p:spPr>
          <a:xfrm>
            <a:off x="4603297" y="4852432"/>
            <a:ext cx="0" cy="418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B96C928-E8A3-5811-E55F-0E467ED51157}"/>
              </a:ext>
            </a:extLst>
          </p:cNvPr>
          <p:cNvCxnSpPr>
            <a:stCxn id="19" idx="2"/>
          </p:cNvCxnSpPr>
          <p:nvPr/>
        </p:nvCxnSpPr>
        <p:spPr>
          <a:xfrm>
            <a:off x="5226182" y="5114719"/>
            <a:ext cx="2494" cy="175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74ABD50-F7F5-A0BB-7F4D-1D8F59566CC6}"/>
              </a:ext>
            </a:extLst>
          </p:cNvPr>
          <p:cNvSpPr txBox="1"/>
          <p:nvPr/>
        </p:nvSpPr>
        <p:spPr>
          <a:xfrm>
            <a:off x="4462731" y="5123935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8651BC9-F96F-C1E0-AFAA-1FC59213E785}"/>
              </a:ext>
            </a:extLst>
          </p:cNvPr>
          <p:cNvSpPr txBox="1"/>
          <p:nvPr/>
        </p:nvSpPr>
        <p:spPr>
          <a:xfrm>
            <a:off x="5076141" y="5123935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30638C-8D46-6FD9-8365-C5D21AC2EAA0}"/>
              </a:ext>
            </a:extLst>
          </p:cNvPr>
          <p:cNvSpPr txBox="1"/>
          <p:nvPr/>
        </p:nvSpPr>
        <p:spPr>
          <a:xfrm>
            <a:off x="2551182" y="5124967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5463D7-85DA-19F8-2FC6-93907A51AD58}"/>
              </a:ext>
            </a:extLst>
          </p:cNvPr>
          <p:cNvSpPr txBox="1"/>
          <p:nvPr/>
        </p:nvSpPr>
        <p:spPr>
          <a:xfrm>
            <a:off x="3376080" y="5134285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0D48D50-EC62-A1EF-B9ED-77749F15DAEC}"/>
              </a:ext>
            </a:extLst>
          </p:cNvPr>
          <p:cNvSpPr txBox="1"/>
          <p:nvPr/>
        </p:nvSpPr>
        <p:spPr>
          <a:xfrm>
            <a:off x="2382486" y="5123987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D53E770-1B1D-ADCF-3BC0-F548670D4668}"/>
              </a:ext>
            </a:extLst>
          </p:cNvPr>
          <p:cNvSpPr txBox="1"/>
          <p:nvPr/>
        </p:nvSpPr>
        <p:spPr>
          <a:xfrm>
            <a:off x="4035721" y="5123935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C0000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00D998D-347E-B3FA-5A7B-3F3E9F22FAC7}"/>
                  </a:ext>
                </a:extLst>
              </p:cNvPr>
              <p:cNvSpPr txBox="1"/>
              <p:nvPr/>
            </p:nvSpPr>
            <p:spPr>
              <a:xfrm>
                <a:off x="6426200" y="2085221"/>
                <a:ext cx="4420759" cy="124566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FR" b="1" dirty="0">
                    <a:solidFill>
                      <a:srgbClr val="002060"/>
                    </a:solidFill>
                  </a:rPr>
                  <a:t>Integral representation</a:t>
                </a:r>
              </a:p>
              <a:p>
                <a:endParaRPr lang="en-FR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F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00D998D-347E-B3FA-5A7B-3F3E9F22F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200" y="2085221"/>
                <a:ext cx="4420759" cy="1245662"/>
              </a:xfrm>
              <a:prstGeom prst="rect">
                <a:avLst/>
              </a:prstGeom>
              <a:blipFill>
                <a:blip r:embed="rId3"/>
                <a:stretch>
                  <a:fillRect l="-857" t="-44000" b="-131000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E79DDDB-C115-31A4-BA2A-90415890172E}"/>
              </a:ext>
            </a:extLst>
          </p:cNvPr>
          <p:cNvCxnSpPr/>
          <p:nvPr/>
        </p:nvCxnSpPr>
        <p:spPr>
          <a:xfrm>
            <a:off x="1752600" y="3647649"/>
            <a:ext cx="432911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1A0AAC60-9C4E-0DE1-B237-F89241B2C5B7}"/>
              </a:ext>
            </a:extLst>
          </p:cNvPr>
          <p:cNvCxnSpPr>
            <a:cxnSpLocks/>
          </p:cNvCxnSpPr>
          <p:nvPr/>
        </p:nvCxnSpPr>
        <p:spPr>
          <a:xfrm>
            <a:off x="1752600" y="5371121"/>
            <a:ext cx="756886" cy="146619"/>
          </a:xfrm>
          <a:prstGeom prst="curvedConnector4">
            <a:avLst>
              <a:gd name="adj1" fmla="val 3857"/>
              <a:gd name="adj2" fmla="val 394505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4455619E-FAF5-6197-8EB3-14366B8888E9}"/>
              </a:ext>
            </a:extLst>
          </p:cNvPr>
          <p:cNvCxnSpPr>
            <a:cxnSpLocks/>
            <a:stCxn id="52" idx="1"/>
            <a:endCxn id="10" idx="1"/>
          </p:cNvCxnSpPr>
          <p:nvPr/>
        </p:nvCxnSpPr>
        <p:spPr>
          <a:xfrm rot="10800000" flipH="1">
            <a:off x="2382485" y="4070867"/>
            <a:ext cx="1985" cy="1237787"/>
          </a:xfrm>
          <a:prstGeom prst="curvedConnector3">
            <a:avLst>
              <a:gd name="adj1" fmla="val -11516373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F550474-685C-53F0-9636-6A70C8D45245}"/>
                  </a:ext>
                </a:extLst>
              </p:cNvPr>
              <p:cNvSpPr txBox="1"/>
              <p:nvPr/>
            </p:nvSpPr>
            <p:spPr>
              <a:xfrm>
                <a:off x="1743336" y="6020198"/>
                <a:ext cx="1278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dirty="0">
                    <a:solidFill>
                      <a:srgbClr val="00B050"/>
                    </a:solidFill>
                  </a:rPr>
                  <a:t>Exp(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F550474-685C-53F0-9636-6A70C8D45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336" y="6020198"/>
                <a:ext cx="1278296" cy="369332"/>
              </a:xfrm>
              <a:prstGeom prst="rect">
                <a:avLst/>
              </a:prstGeom>
              <a:blipFill>
                <a:blip r:embed="rId4"/>
                <a:stretch>
                  <a:fillRect l="-3922" t="-10000" b="-2333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DC9EB27-5227-828D-41D7-B8FD035D714E}"/>
                  </a:ext>
                </a:extLst>
              </p:cNvPr>
              <p:cNvSpPr txBox="1"/>
              <p:nvPr/>
            </p:nvSpPr>
            <p:spPr>
              <a:xfrm>
                <a:off x="1186862" y="4541163"/>
                <a:ext cx="1360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dirty="0">
                    <a:solidFill>
                      <a:srgbClr val="00B050"/>
                    </a:solidFill>
                  </a:rPr>
                  <a:t>U([0,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DC9EB27-5227-828D-41D7-B8FD035D7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62" y="4541163"/>
                <a:ext cx="1360724" cy="369332"/>
              </a:xfrm>
              <a:prstGeom prst="rect">
                <a:avLst/>
              </a:prstGeom>
              <a:blipFill>
                <a:blip r:embed="rId5"/>
                <a:stretch>
                  <a:fillRect l="-3704" t="-6667" b="-26667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9660AA6-D557-4135-6732-38FEC84D98B2}"/>
                  </a:ext>
                </a:extLst>
              </p:cNvPr>
              <p:cNvSpPr txBox="1"/>
              <p:nvPr/>
            </p:nvSpPr>
            <p:spPr>
              <a:xfrm>
                <a:off x="1360999" y="3429000"/>
                <a:ext cx="366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9660AA6-D557-4135-6732-38FEC84D9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999" y="3429000"/>
                <a:ext cx="3662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F71AF71-FB6B-AB54-C7D1-AD29A32F3E23}"/>
                  </a:ext>
                </a:extLst>
              </p:cNvPr>
              <p:cNvSpPr txBox="1"/>
              <p:nvPr/>
            </p:nvSpPr>
            <p:spPr>
              <a:xfrm>
                <a:off x="6426200" y="4218770"/>
                <a:ext cx="4927600" cy="147732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FR" b="1" dirty="0">
                    <a:solidFill>
                      <a:srgbClr val="00B050"/>
                    </a:solidFill>
                  </a:rPr>
                  <a:t>Thinning</a:t>
                </a:r>
                <a:r>
                  <a:rPr lang="en-FR" dirty="0">
                    <a:solidFill>
                      <a:srgbClr val="00B050"/>
                    </a:solidFill>
                  </a:rPr>
                  <a:t> :</a:t>
                </a:r>
              </a:p>
              <a:p>
                <a:pPr marL="285750" indent="-285750">
                  <a:buFontTx/>
                  <a:buChar char="-"/>
                </a:pPr>
                <a:r>
                  <a:rPr lang="en-FR" dirty="0">
                    <a:solidFill>
                      <a:srgbClr val="00B050"/>
                    </a:solidFill>
                  </a:rPr>
                  <a:t>Draw recursuively T=T+ Exp(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FR" dirty="0">
                    <a:solidFill>
                      <a:srgbClr val="00B050"/>
                    </a:solidFill>
                  </a:rPr>
                  <a:t>) and U=U([0,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lang="en-FR" dirty="0">
                    <a:solidFill>
                      <a:srgbClr val="00B050"/>
                    </a:solidFill>
                  </a:rPr>
                  <a:t> to create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FR" dirty="0">
                    <a:solidFill>
                      <a:srgbClr val="00B050"/>
                    </a:solidFill>
                  </a:rPr>
                  <a:t> in a band of height 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FR" dirty="0">
                    <a:solidFill>
                      <a:srgbClr val="00B050"/>
                    </a:solidFill>
                  </a:rPr>
                  <a:t>Accept T if U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FR" dirty="0">
                  <a:solidFill>
                    <a:srgbClr val="00B05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FR" dirty="0">
                    <a:solidFill>
                      <a:srgbClr val="00B050"/>
                    </a:solidFill>
                  </a:rPr>
                  <a:t>Equivalently accept T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F71AF71-FB6B-AB54-C7D1-AD29A32F3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200" y="4218770"/>
                <a:ext cx="4927600" cy="1477328"/>
              </a:xfrm>
              <a:prstGeom prst="rect">
                <a:avLst/>
              </a:prstGeom>
              <a:blipFill>
                <a:blip r:embed="rId7"/>
                <a:stretch>
                  <a:fillRect l="-769" t="-847" b="-5932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66AE3-5547-E2CD-D696-8C9C4E7D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DDC-8BC1-0D44-BD09-8FE61E198982}" type="slidenum">
              <a:rPr lang="en-FR" smtClean="0"/>
              <a:t>15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5971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8" grpId="0"/>
      <p:bldP spid="79" grpId="0"/>
      <p:bldP spid="80" grpId="0"/>
      <p:bldP spid="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D4EF-C5C2-F8CB-3A68-90BBDA94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>
                <a:solidFill>
                  <a:srgbClr val="002060"/>
                </a:solidFill>
              </a:rPr>
              <a:t>Ogata’s algorithm (1981)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54038B-0951-0809-BD11-AE323CF9B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856" y="1825625"/>
            <a:ext cx="7954288" cy="435133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189806-968E-F9B6-1278-AB8DE8CE0662}"/>
              </a:ext>
            </a:extLst>
          </p:cNvPr>
          <p:cNvSpPr/>
          <p:nvPr/>
        </p:nvSpPr>
        <p:spPr>
          <a:xfrm>
            <a:off x="6559332" y="3933980"/>
            <a:ext cx="3797300" cy="2574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5710F0-7D88-A1E0-21A4-A6F7022CC056}"/>
              </a:ext>
            </a:extLst>
          </p:cNvPr>
          <p:cNvSpPr/>
          <p:nvPr/>
        </p:nvSpPr>
        <p:spPr>
          <a:xfrm>
            <a:off x="5313710" y="5329867"/>
            <a:ext cx="2324100" cy="1049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BA40A9-1C46-742B-1CCC-B3EAE4F228E5}"/>
              </a:ext>
            </a:extLst>
          </p:cNvPr>
          <p:cNvSpPr/>
          <p:nvPr/>
        </p:nvSpPr>
        <p:spPr>
          <a:xfrm>
            <a:off x="2209800" y="3933980"/>
            <a:ext cx="8636000" cy="247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BE6245-6CAC-F5AA-0DAE-408770E0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DDC-8BC1-0D44-BD09-8FE61E198982}" type="slidenum">
              <a:rPr lang="en-FR" smtClean="0"/>
              <a:t>16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1572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61FB-7B82-D50D-D148-872C9DA9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FR" dirty="0">
                <a:solidFill>
                  <a:srgbClr val="002060"/>
                </a:solidFill>
              </a:rPr>
              <a:t>Activity Tracking with Time Asynchrony</a:t>
            </a:r>
            <a:br>
              <a:rPr lang="en-FR" dirty="0">
                <a:solidFill>
                  <a:srgbClr val="002060"/>
                </a:solidFill>
              </a:rPr>
            </a:br>
            <a:r>
              <a:rPr lang="en-FR" dirty="0">
                <a:solidFill>
                  <a:srgbClr val="002060"/>
                </a:solidFill>
              </a:rPr>
              <a:t>(ATITA)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22FBA-5BD4-0910-936A-034817977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28" y="2097089"/>
            <a:ext cx="1785144" cy="1269999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FR" dirty="0">
                <a:solidFill>
                  <a:srgbClr val="C00000"/>
                </a:solidFill>
                <a:sym typeface="Wingdings" pitchFamily="2" charset="2"/>
              </a:rPr>
              <a:t>Sparsity of the neuronal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987D7-6D08-E34E-B8EE-D3C872082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2053853"/>
            <a:ext cx="7772400" cy="45201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1F3BED-E710-B4E3-2EE6-5C31256F8180}"/>
              </a:ext>
            </a:extLst>
          </p:cNvPr>
          <p:cNvSpPr/>
          <p:nvPr/>
        </p:nvSpPr>
        <p:spPr>
          <a:xfrm>
            <a:off x="2844800" y="2053853"/>
            <a:ext cx="4394200" cy="2480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4E0959-F31D-ABC1-CB46-8F85802F306B}"/>
              </a:ext>
            </a:extLst>
          </p:cNvPr>
          <p:cNvSpPr/>
          <p:nvPr/>
        </p:nvSpPr>
        <p:spPr>
          <a:xfrm>
            <a:off x="2984500" y="4572000"/>
            <a:ext cx="7658100" cy="185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6E638-1BE8-94ED-9806-F849411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DDC-8BC1-0D44-BD09-8FE61E198982}" type="slidenum">
              <a:rPr lang="en-FR" smtClean="0"/>
              <a:t>17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969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7E3D-71AE-F7AA-2931-940A3AF9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FR" dirty="0">
                <a:solidFill>
                  <a:srgbClr val="002060"/>
                </a:solidFill>
              </a:rPr>
              <a:t>Comparison with state of the art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BEE984-0738-C6CC-2808-1AF9D3779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8316" y="1825625"/>
            <a:ext cx="8475367" cy="43513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D7F7A8-1DC5-3E32-F5C5-67682B42E20C}"/>
              </a:ext>
            </a:extLst>
          </p:cNvPr>
          <p:cNvSpPr/>
          <p:nvPr/>
        </p:nvSpPr>
        <p:spPr>
          <a:xfrm>
            <a:off x="2755900" y="5562600"/>
            <a:ext cx="1524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9B10E-116A-DA00-FA03-16BD9409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DDC-8BC1-0D44-BD09-8FE61E198982}" type="slidenum">
              <a:rPr lang="en-FR" smtClean="0"/>
              <a:t>18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25288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6D42D-100B-5BA0-3F7E-A1E8D517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FR" dirty="0">
                <a:solidFill>
                  <a:srgbClr val="002060"/>
                </a:solidFill>
              </a:rPr>
              <a:t>Bottleneck in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E026B2-7C24-DC56-2AD9-450CAE02FA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FR" dirty="0">
                    <a:solidFill>
                      <a:srgbClr val="002060"/>
                    </a:solidFill>
                  </a:rPr>
                  <a:t>One of the main problem  is the computation of</a:t>
                </a:r>
              </a:p>
              <a:p>
                <a:pPr marL="0" indent="0">
                  <a:buNone/>
                </a:pPr>
                <a:r>
                  <a:rPr lang="en-FR" dirty="0">
                    <a:solidFill>
                      <a:srgbClr val="00206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𝑝𝑟𝑒𝑠𝑦𝑛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r>
                  <a:rPr lang="en-US" b="0" dirty="0">
                    <a:solidFill>
                      <a:srgbClr val="002060"/>
                    </a:solidFill>
                  </a:rPr>
                  <a:t>Use </a:t>
                </a:r>
                <a:r>
                  <a:rPr lang="en-US" b="0" dirty="0">
                    <a:solidFill>
                      <a:srgbClr val="C00000"/>
                    </a:solidFill>
                  </a:rPr>
                  <a:t>randomness</a:t>
                </a:r>
                <a:r>
                  <a:rPr lang="en-US" b="0" dirty="0">
                    <a:solidFill>
                      <a:srgbClr val="002060"/>
                    </a:solidFill>
                  </a:rPr>
                  <a:t> to interpret sum as expectation …. For instance,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 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nary>
                      <m:nary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𝑱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𝑱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b="0" dirty="0">
                    <a:solidFill>
                      <a:srgbClr val="002060"/>
                    </a:solidFill>
                  </a:rPr>
                  <a:t>)”</a:t>
                </a:r>
              </a:p>
              <a:p>
                <a:pPr>
                  <a:buFont typeface="Wingdings" pitchFamily="2" charset="2"/>
                  <a:buChar char="à"/>
                </a:pPr>
                <a:r>
                  <a:rPr lang="en-US" dirty="0">
                    <a:solidFill>
                      <a:srgbClr val="002060"/>
                    </a:solidFill>
                  </a:rPr>
                  <a:t>with J random variable picking the presynaptic neuron at random</a:t>
                </a:r>
              </a:p>
              <a:p>
                <a:pPr>
                  <a:buFont typeface="Wingdings" pitchFamily="2" charset="2"/>
                  <a:buChar char="à"/>
                </a:pPr>
                <a:r>
                  <a:rPr lang="en-US" b="0" dirty="0">
                    <a:solidFill>
                      <a:srgbClr val="002060"/>
                    </a:solidFill>
                  </a:rPr>
                  <a:t>Also possible to pick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b="0" dirty="0">
                    <a:solidFill>
                      <a:srgbClr val="002060"/>
                    </a:solidFill>
                  </a:rPr>
                  <a:t> to 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rgbClr val="002060"/>
                    </a:solidFill>
                  </a:rPr>
                  <a:t> in the expectation</a:t>
                </a:r>
              </a:p>
              <a:p>
                <a:pPr>
                  <a:buFont typeface="Wingdings" pitchFamily="2" charset="2"/>
                  <a:buChar char="à"/>
                </a:pPr>
                <a:r>
                  <a:rPr lang="en-US" dirty="0">
                    <a:solidFill>
                      <a:srgbClr val="002060"/>
                    </a:solidFill>
                  </a:rPr>
                  <a:t>Also possible to pick the interval in time at random</a:t>
                </a:r>
                <a:endParaRPr lang="en-US" b="0" dirty="0">
                  <a:solidFill>
                    <a:srgbClr val="002060"/>
                  </a:solidFill>
                </a:endParaRPr>
              </a:p>
              <a:p>
                <a:endParaRPr lang="en-F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E026B2-7C24-DC56-2AD9-450CAE02FA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7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E9B5A-780F-85C5-BC2C-63A7292A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DDC-8BC1-0D44-BD09-8FE61E198982}" type="slidenum">
              <a:rPr lang="en-FR" smtClean="0"/>
              <a:t>19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5281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with glasses and a microphone&#10;&#10;Description automatically generated with low confidence">
            <a:extLst>
              <a:ext uri="{FF2B5EF4-FFF2-40B4-BE49-F238E27FC236}">
                <a16:creationId xmlns:a16="http://schemas.microsoft.com/office/drawing/2014/main" id="{71B43FE1-9A93-F6F4-F68D-1D2076DA9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091" y="848810"/>
            <a:ext cx="1195388" cy="1593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482D44-85AA-1CE0-3313-D5C7BD3BAC0A}"/>
              </a:ext>
            </a:extLst>
          </p:cNvPr>
          <p:cNvSpPr txBox="1"/>
          <p:nvPr/>
        </p:nvSpPr>
        <p:spPr>
          <a:xfrm>
            <a:off x="495405" y="2626099"/>
            <a:ext cx="2192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G. Ost, </a:t>
            </a:r>
          </a:p>
          <a:p>
            <a:r>
              <a:rPr lang="en-GB" dirty="0"/>
              <a:t>UFRJ, </a:t>
            </a:r>
          </a:p>
          <a:p>
            <a:r>
              <a:rPr lang="en-GB" dirty="0"/>
              <a:t>Rio de Janeiro</a:t>
            </a:r>
          </a:p>
          <a:p>
            <a:r>
              <a:rPr lang="en-GB" dirty="0" err="1"/>
              <a:t>Brasil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D7AE4-A2BD-4238-AE58-388C02854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832" y="829956"/>
            <a:ext cx="1353572" cy="1593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B5EAF0-57DC-247B-E330-AAB2C65B3DB8}"/>
              </a:ext>
            </a:extLst>
          </p:cNvPr>
          <p:cNvSpPr txBox="1"/>
          <p:nvPr/>
        </p:nvSpPr>
        <p:spPr>
          <a:xfrm>
            <a:off x="2042319" y="2801730"/>
            <a:ext cx="2681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 </a:t>
            </a:r>
            <a:r>
              <a:rPr lang="en-GB" dirty="0" err="1"/>
              <a:t>Löcherbach</a:t>
            </a:r>
            <a:r>
              <a:rPr lang="en-GB" dirty="0"/>
              <a:t>,</a:t>
            </a:r>
          </a:p>
          <a:p>
            <a:r>
              <a:rPr lang="en-GB" dirty="0"/>
              <a:t>Panthéon Sorbonne, Paris</a:t>
            </a:r>
          </a:p>
        </p:txBody>
      </p:sp>
      <p:pic>
        <p:nvPicPr>
          <p:cNvPr id="10" name="Picture 9" descr="A person wearing glasses smiling&#10;&#10;Description automatically generated">
            <a:extLst>
              <a:ext uri="{FF2B5EF4-FFF2-40B4-BE49-F238E27FC236}">
                <a16:creationId xmlns:a16="http://schemas.microsoft.com/office/drawing/2014/main" id="{15DC1096-4851-823F-D180-DBD31F374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971" y="4154565"/>
            <a:ext cx="1593853" cy="1593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22C330-6701-D7F4-E831-AC903880DE1D}"/>
              </a:ext>
            </a:extLst>
          </p:cNvPr>
          <p:cNvSpPr txBox="1"/>
          <p:nvPr/>
        </p:nvSpPr>
        <p:spPr>
          <a:xfrm>
            <a:off x="2947372" y="6002416"/>
            <a:ext cx="2017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T. C. Phi, </a:t>
            </a:r>
          </a:p>
          <a:p>
            <a:r>
              <a:rPr lang="en-GB" dirty="0"/>
              <a:t>Kyoto University, Japan</a:t>
            </a:r>
          </a:p>
        </p:txBody>
      </p:sp>
      <p:pic>
        <p:nvPicPr>
          <p:cNvPr id="15" name="Picture 14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1977754A-64AE-443B-02B0-0E5A06270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585" y="1273936"/>
            <a:ext cx="1054100" cy="1206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A26946-9156-BA68-DC3E-B1150F302D4D}"/>
              </a:ext>
            </a:extLst>
          </p:cNvPr>
          <p:cNvSpPr txBox="1"/>
          <p:nvPr/>
        </p:nvSpPr>
        <p:spPr>
          <a:xfrm>
            <a:off x="6240125" y="2701009"/>
            <a:ext cx="1879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GB" dirty="0" err="1"/>
              <a:t>Muzy</a:t>
            </a:r>
            <a:r>
              <a:rPr lang="en-GB" dirty="0"/>
              <a:t>, </a:t>
            </a:r>
          </a:p>
          <a:p>
            <a:r>
              <a:rPr lang="en-GB" dirty="0"/>
              <a:t>Uni. Côte d’Azur, </a:t>
            </a:r>
          </a:p>
          <a:p>
            <a:r>
              <a:rPr lang="en-GB" dirty="0"/>
              <a:t>I3S, Sophia</a:t>
            </a:r>
          </a:p>
        </p:txBody>
      </p:sp>
      <p:pic>
        <p:nvPicPr>
          <p:cNvPr id="17" name="Picture 1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86EEE52-8878-A291-70EE-C635F78BF3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4970" y="4199018"/>
            <a:ext cx="1394460" cy="1549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32A7CF-FE67-8CF0-084B-48DCE40E8213}"/>
              </a:ext>
            </a:extLst>
          </p:cNvPr>
          <p:cNvSpPr txBox="1"/>
          <p:nvPr/>
        </p:nvSpPr>
        <p:spPr>
          <a:xfrm>
            <a:off x="9207584" y="5851727"/>
            <a:ext cx="2428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S. </a:t>
            </a:r>
            <a:r>
              <a:rPr lang="en-GB" dirty="0" err="1"/>
              <a:t>Jaffard</a:t>
            </a:r>
            <a:r>
              <a:rPr lang="en-GB" dirty="0"/>
              <a:t> , </a:t>
            </a:r>
          </a:p>
          <a:p>
            <a:r>
              <a:rPr lang="en-GB" dirty="0"/>
              <a:t>Université Côte d’Azur,</a:t>
            </a:r>
          </a:p>
          <a:p>
            <a:r>
              <a:rPr lang="en-GB" dirty="0"/>
              <a:t>LJAD, Nice</a:t>
            </a:r>
          </a:p>
        </p:txBody>
      </p:sp>
      <p:pic>
        <p:nvPicPr>
          <p:cNvPr id="19" name="Picture 18" descr="A picture containing human face, person, smile, clothing&#10;&#10;Description automatically generated">
            <a:extLst>
              <a:ext uri="{FF2B5EF4-FFF2-40B4-BE49-F238E27FC236}">
                <a16:creationId xmlns:a16="http://schemas.microsoft.com/office/drawing/2014/main" id="{ECA59D2E-F303-97DB-95F6-6C11C0C3C0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6540" y="889050"/>
            <a:ext cx="1468369" cy="15784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16B829D-7035-1A1B-0EF8-7DF1FFC52B3C}"/>
              </a:ext>
            </a:extLst>
          </p:cNvPr>
          <p:cNvSpPr txBox="1"/>
          <p:nvPr/>
        </p:nvSpPr>
        <p:spPr>
          <a:xfrm>
            <a:off x="9982200" y="2553810"/>
            <a:ext cx="3866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S. </a:t>
            </a:r>
            <a:r>
              <a:rPr lang="en-GB" dirty="0" err="1"/>
              <a:t>Vaiter</a:t>
            </a:r>
            <a:r>
              <a:rPr lang="en-GB" dirty="0"/>
              <a:t>, </a:t>
            </a:r>
          </a:p>
          <a:p>
            <a:r>
              <a:rPr lang="en-GB" dirty="0"/>
              <a:t>Université Côte d’Azur,</a:t>
            </a:r>
          </a:p>
          <a:p>
            <a:r>
              <a:rPr lang="en-GB" dirty="0"/>
              <a:t>LJAD, Nice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922ED-D568-A599-6636-E20C71D232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772" y="4043445"/>
            <a:ext cx="1270000" cy="172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85FD34-C2F9-E71A-AF2C-B4D289C82531}"/>
              </a:ext>
            </a:extLst>
          </p:cNvPr>
          <p:cNvSpPr txBox="1"/>
          <p:nvPr/>
        </p:nvSpPr>
        <p:spPr>
          <a:xfrm>
            <a:off x="572321" y="6002416"/>
            <a:ext cx="2017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C. </a:t>
            </a:r>
            <a:r>
              <a:rPr lang="en-GB" dirty="0" err="1"/>
              <a:t>Mascart</a:t>
            </a:r>
            <a:r>
              <a:rPr lang="en-GB" dirty="0"/>
              <a:t>,</a:t>
            </a:r>
          </a:p>
          <a:p>
            <a:r>
              <a:rPr lang="en-GB" dirty="0"/>
              <a:t>Cold Spring Harbor, USA</a:t>
            </a:r>
          </a:p>
        </p:txBody>
      </p:sp>
      <p:pic>
        <p:nvPicPr>
          <p:cNvPr id="12" name="Picture 11" descr="A person with dark hair&#10;&#10;Description automatically generated">
            <a:extLst>
              <a:ext uri="{FF2B5EF4-FFF2-40B4-BE49-F238E27FC236}">
                <a16:creationId xmlns:a16="http://schemas.microsoft.com/office/drawing/2014/main" id="{E3ABAF3E-EF5C-C282-6106-B405ACBCF7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7050" y="1148784"/>
            <a:ext cx="927100" cy="1282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17796B-2256-D237-D6D3-FDC289D95EE4}"/>
              </a:ext>
            </a:extLst>
          </p:cNvPr>
          <p:cNvSpPr txBox="1"/>
          <p:nvPr/>
        </p:nvSpPr>
        <p:spPr>
          <a:xfrm>
            <a:off x="8048776" y="2710714"/>
            <a:ext cx="3866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G. </a:t>
            </a:r>
            <a:r>
              <a:rPr lang="en-GB" dirty="0" err="1"/>
              <a:t>Scarella</a:t>
            </a:r>
            <a:r>
              <a:rPr lang="en-GB" dirty="0"/>
              <a:t>, </a:t>
            </a:r>
          </a:p>
          <a:p>
            <a:r>
              <a:rPr lang="en-GB" dirty="0"/>
              <a:t>Uni. Côte d’Azur,</a:t>
            </a:r>
          </a:p>
          <a:p>
            <a:r>
              <a:rPr lang="en-GB" dirty="0"/>
              <a:t>LJAD, Nice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16817E-5480-FA6F-05B3-6E6767D1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C38F-565E-E540-A83D-1CD5D8379C49}" type="slidenum">
              <a:rPr lang="en-GB" smtClean="0"/>
              <a:t>2</a:t>
            </a:fld>
            <a:endParaRPr lang="en-GB"/>
          </a:p>
        </p:txBody>
      </p:sp>
      <p:pic>
        <p:nvPicPr>
          <p:cNvPr id="2" name="Content Placeholder 14" descr="A person with curly hair smiling&#10;&#10;Description automatically generated with low confidence">
            <a:extLst>
              <a:ext uri="{FF2B5EF4-FFF2-40B4-BE49-F238E27FC236}">
                <a16:creationId xmlns:a16="http://schemas.microsoft.com/office/drawing/2014/main" id="{F271947F-5E3C-4C18-ABAA-1C88D17CAD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0432" y="4005345"/>
            <a:ext cx="1841500" cy="18034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0EE40CC6-0BBD-88F7-D753-C900ADB7969F}"/>
              </a:ext>
            </a:extLst>
          </p:cNvPr>
          <p:cNvSpPr txBox="1"/>
          <p:nvPr/>
        </p:nvSpPr>
        <p:spPr>
          <a:xfrm>
            <a:off x="6000432" y="6075144"/>
            <a:ext cx="3154069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dirty="0" err="1">
                <a:latin typeface="+mn-lt"/>
              </a:rPr>
              <a:t>G.Mezzadri</a:t>
            </a:r>
            <a:r>
              <a:rPr lang="en-GB" dirty="0">
                <a:latin typeface="+mn-lt"/>
              </a:rPr>
              <a:t>, </a:t>
            </a:r>
          </a:p>
          <a:p>
            <a:r>
              <a:rPr lang="en-GB" dirty="0">
                <a:latin typeface="+mn-lt"/>
              </a:rPr>
              <a:t>Cog./ Decision Lab. Columbia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7A38D3-C7EF-D16D-4DEC-81BA53C0C9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3427" y="829956"/>
            <a:ext cx="1306579" cy="16571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ACE517F-54E8-A6AE-B667-ADD209340437}"/>
              </a:ext>
            </a:extLst>
          </p:cNvPr>
          <p:cNvSpPr txBox="1"/>
          <p:nvPr/>
        </p:nvSpPr>
        <p:spPr>
          <a:xfrm>
            <a:off x="4229619" y="2764598"/>
            <a:ext cx="1244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 </a:t>
            </a:r>
            <a:r>
              <a:rPr lang="en-GB" dirty="0" err="1"/>
              <a:t>Tanré</a:t>
            </a:r>
            <a:r>
              <a:rPr lang="en-GB" dirty="0"/>
              <a:t>, </a:t>
            </a:r>
            <a:r>
              <a:rPr lang="en-GB" dirty="0" err="1"/>
              <a:t>inria</a:t>
            </a:r>
            <a:r>
              <a:rPr lang="en-GB" dirty="0"/>
              <a:t>, Sophia</a:t>
            </a:r>
          </a:p>
        </p:txBody>
      </p:sp>
    </p:spTree>
    <p:extLst>
      <p:ext uri="{BB962C8B-B14F-4D97-AF65-F5344CB8AC3E}">
        <p14:creationId xmlns:p14="http://schemas.microsoft.com/office/powerpoint/2010/main" val="1526009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E859-6CE8-8B40-1775-30189702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FR" dirty="0">
                <a:solidFill>
                  <a:srgbClr val="002060"/>
                </a:solidFill>
              </a:rPr>
              <a:t>Kalikow decomposition of time-homogeneous counting processes (Notation)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EDBD26-A4E9-281D-23E5-6CA761EF0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10098088" cy="420211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FR" dirty="0">
                    <a:solidFill>
                      <a:srgbClr val="002060"/>
                    </a:solidFill>
                  </a:rPr>
                  <a:t> = configuration of the points / points in the past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FR" dirty="0">
                    <a:solidFill>
                      <a:srgbClr val="002060"/>
                    </a:solidFill>
                  </a:rPr>
                  <a:t> </a:t>
                </a:r>
                <a:r>
                  <a:rPr lang="en-FR" b="1" dirty="0">
                    <a:solidFill>
                      <a:srgbClr val="C00000"/>
                    </a:solidFill>
                  </a:rPr>
                  <a:t>time homogeneous</a:t>
                </a:r>
                <a:r>
                  <a:rPr lang="en-FR" dirty="0">
                    <a:solidFill>
                      <a:srgbClr val="002060"/>
                    </a:solidFill>
                  </a:rPr>
                  <a:t>  counting processes ass.  to neuron </a:t>
                </a:r>
                <a:r>
                  <a:rPr lang="en-GB" dirty="0" err="1">
                    <a:solidFill>
                      <a:srgbClr val="002060"/>
                    </a:solidFill>
                  </a:rPr>
                  <a:t>i</a:t>
                </a:r>
                <a:r>
                  <a:rPr lang="en-GB" dirty="0">
                    <a:solidFill>
                      <a:srgbClr val="002060"/>
                    </a:solidFill>
                  </a:rPr>
                  <a:t> </a:t>
                </a:r>
                <a:r>
                  <a:rPr lang="en-FR" dirty="0">
                    <a:solidFill>
                      <a:srgbClr val="002060"/>
                    </a:solidFill>
                  </a:rPr>
                  <a:t>of generic intensity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b="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endParaRPr lang="en-US" b="0" dirty="0">
                  <a:solidFill>
                    <a:srgbClr val="002060"/>
                  </a:solidFill>
                </a:endParaRPr>
              </a:p>
              <a:p>
                <a:r>
                  <a:rPr lang="en-US" b="0" dirty="0">
                    <a:solidFill>
                      <a:srgbClr val="002060"/>
                    </a:solidFill>
                  </a:rPr>
                  <a:t>A </a:t>
                </a:r>
                <a:r>
                  <a:rPr lang="en-US" b="1" dirty="0">
                    <a:solidFill>
                      <a:srgbClr val="C00000"/>
                    </a:solidFill>
                  </a:rPr>
                  <a:t>neighborhood</a:t>
                </a:r>
                <a:r>
                  <a:rPr lang="en-US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FR" b="1" dirty="0">
                    <a:solidFill>
                      <a:srgbClr val="002060"/>
                    </a:solidFill>
                  </a:rPr>
                  <a:t>  </a:t>
                </a:r>
                <a:r>
                  <a:rPr lang="en-FR" dirty="0">
                    <a:solidFill>
                      <a:srgbClr val="002060"/>
                    </a:solidFill>
                  </a:rPr>
                  <a:t>= finite subset of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EDBD26-A4E9-281D-23E5-6CA761EF0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10098088" cy="4202113"/>
              </a:xfrm>
              <a:blipFill>
                <a:blip r:embed="rId2"/>
                <a:stretch>
                  <a:fillRect l="-1004" t="-2719" r="-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73295CE-B34E-BC5D-3C4C-486D18220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425" y="3724835"/>
            <a:ext cx="2822475" cy="6892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DFE9C-07F1-9DB4-BF9D-2C7AABD8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DDC-8BC1-0D44-BD09-8FE61E198982}" type="slidenum">
              <a:rPr lang="en-FR" smtClean="0"/>
              <a:t>20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27764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B78F-29EC-0A4D-DD50-85FC902AA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FR" dirty="0">
                <a:solidFill>
                  <a:srgbClr val="002060"/>
                </a:solidFill>
              </a:rPr>
              <a:t>Kalikow decomposition of time-homogeneous counting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BF614-AB47-CCA6-D121-310EE89F1F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FR" dirty="0">
                    <a:solidFill>
                      <a:srgbClr val="002060"/>
                    </a:solidFill>
                  </a:rPr>
                  <a:t>There exists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𝐕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FR" dirty="0">
                    <a:solidFill>
                      <a:srgbClr val="002060"/>
                    </a:solidFill>
                  </a:rPr>
                  <a:t>, a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FR" dirty="0">
                    <a:solidFill>
                      <a:srgbClr val="002060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FR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FR" dirty="0">
                    <a:solidFill>
                      <a:srgbClr val="002060"/>
                    </a:solidFill>
                  </a:rPr>
                  <a:t>cylindrical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FR" dirty="0">
                    <a:solidFill>
                      <a:srgbClr val="00206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FR" dirty="0">
                    <a:solidFill>
                      <a:srgbClr val="002060"/>
                    </a:solidFill>
                  </a:rPr>
                  <a:t>, s.t.</a:t>
                </a:r>
              </a:p>
              <a:p>
                <a:pPr marL="0" indent="0">
                  <a:buNone/>
                </a:pPr>
                <a:endParaRPr lang="en-FR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FR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FR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002060"/>
                    </a:solidFill>
                  </a:rPr>
                  <a:t>This h</a:t>
                </a:r>
                <a:r>
                  <a:rPr lang="en-FR" dirty="0">
                    <a:solidFill>
                      <a:srgbClr val="002060"/>
                    </a:solidFill>
                  </a:rPr>
                  <a:t>olds for all past configuration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FR" dirty="0">
                    <a:solidFill>
                      <a:srgbClr val="002060"/>
                    </a:solidFill>
                  </a:rPr>
                  <a:t> rooted in 0, under certain smoothness condition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)&lt;∞</m:t>
                    </m:r>
                  </m:oMath>
                </a14:m>
                <a:r>
                  <a:rPr lang="en-FR" dirty="0">
                    <a:solidFill>
                      <a:srgbClr val="002060"/>
                    </a:solidFill>
                  </a:rPr>
                  <a:t> )</a:t>
                </a:r>
              </a:p>
              <a:p>
                <a:pPr marL="0" indent="0">
                  <a:buNone/>
                </a:pPr>
                <a:r>
                  <a:rPr lang="en-FR" dirty="0">
                    <a:solidFill>
                      <a:srgbClr val="002060"/>
                    </a:solidFill>
                  </a:rPr>
                  <a:t>NB : previous work by Hodara and Löcherbach (2017)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FR" dirty="0">
                    <a:solidFill>
                      <a:srgbClr val="002060"/>
                    </a:solidFill>
                  </a:rPr>
                  <a:t> depends on underlying Poisson process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FR" dirty="0">
                    <a:solidFill>
                      <a:srgbClr val="00206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BF614-AB47-CCA6-D121-310EE89F1F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035"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6779449-89F4-AA56-EB2B-C78043DAC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636" y="2791889"/>
            <a:ext cx="3720727" cy="127422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A5185-C659-EC27-BF12-8CD92322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DDC-8BC1-0D44-BD09-8FE61E198982}" type="slidenum">
              <a:rPr lang="en-FR" smtClean="0"/>
              <a:t>21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15387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6FBC-94F0-F775-3467-7FA5007E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13" y="298577"/>
            <a:ext cx="9905998" cy="1478570"/>
          </a:xfrm>
        </p:spPr>
        <p:txBody>
          <a:bodyPr/>
          <a:lstStyle/>
          <a:p>
            <a:pPr algn="ctr"/>
            <a:r>
              <a:rPr lang="en-FR" dirty="0">
                <a:solidFill>
                  <a:srgbClr val="002060"/>
                </a:solidFill>
              </a:rPr>
              <a:t>Thinning representation of Kalikow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F450C-0A76-6A86-A526-4AE9EA7503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7712" y="1874837"/>
                <a:ext cx="9905999" cy="354171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0" dirty="0">
                    <a:solidFill>
                      <a:srgbClr val="002060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dt</m:t>
                    </m:r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du</m:t>
                    </m:r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dv</m:t>
                    </m:r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FR" dirty="0">
                    <a:solidFill>
                      <a:srgbClr val="002060"/>
                    </a:solidFill>
                  </a:rPr>
                  <a:t> Poisson of mean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FR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FR" dirty="0">
                    <a:solidFill>
                      <a:srgbClr val="002060"/>
                    </a:solidFill>
                  </a:rPr>
                  <a:t>Then the process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FR" dirty="0">
                    <a:solidFill>
                      <a:srgbClr val="002060"/>
                    </a:solidFill>
                  </a:rPr>
                  <a:t> defined by </a:t>
                </a:r>
              </a:p>
              <a:p>
                <a:pPr marL="0" indent="0">
                  <a:buNone/>
                </a:pPr>
                <a:endParaRPr lang="en-FR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FR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002060"/>
                    </a:solidFill>
                  </a:rPr>
                  <a:t>is of generic intensity </a:t>
                </a:r>
                <a:endParaRPr lang="en-FR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FR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FR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F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F450C-0A76-6A86-A526-4AE9EA7503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7712" y="1874837"/>
                <a:ext cx="9905999" cy="3541714"/>
              </a:xfrm>
              <a:blipFill>
                <a:blip r:embed="rId2"/>
                <a:stretch>
                  <a:fillRect l="-1024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596AA85-3BF6-EF6E-1404-5067CDB1B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314" y="2952750"/>
            <a:ext cx="6049404" cy="9525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68A57B-CCA6-73A9-0DF4-94F8A65DE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314" y="4939828"/>
            <a:ext cx="3354573" cy="1148826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1E45A7-D2ED-C10A-DE9B-AF9C4319405B}"/>
                  </a:ext>
                </a:extLst>
              </p:cNvPr>
              <p:cNvSpPr txBox="1"/>
              <p:nvPr/>
            </p:nvSpPr>
            <p:spPr>
              <a:xfrm>
                <a:off x="7013578" y="4579874"/>
                <a:ext cx="4430710" cy="205697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FR" b="1" dirty="0">
                    <a:solidFill>
                      <a:srgbClr val="00B050"/>
                    </a:solidFill>
                  </a:rPr>
                  <a:t>INFORMAL ALGORITHM</a:t>
                </a:r>
              </a:p>
              <a:p>
                <a:endParaRPr lang="en-FR" dirty="0">
                  <a:solidFill>
                    <a:srgbClr val="00B05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FR" dirty="0">
                    <a:solidFill>
                      <a:srgbClr val="00B050"/>
                    </a:solidFill>
                  </a:rPr>
                  <a:t>Simulate (T,U) as before,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FR" dirty="0">
                    <a:solidFill>
                      <a:srgbClr val="00B050"/>
                    </a:solidFill>
                  </a:rPr>
                  <a:t>Add a mark V at random according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FR" dirty="0">
                  <a:solidFill>
                    <a:srgbClr val="00B05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FR" dirty="0">
                    <a:solidFill>
                      <a:srgbClr val="00B050"/>
                    </a:solidFill>
                  </a:rPr>
                  <a:t>Do as if the intensity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FR" b="1" dirty="0">
                    <a:solidFill>
                      <a:srgbClr val="00B050"/>
                    </a:solidFill>
                  </a:rPr>
                  <a:t>  </a:t>
                </a:r>
                <a:r>
                  <a:rPr lang="en-FR" dirty="0">
                    <a:solidFill>
                      <a:srgbClr val="00B050"/>
                    </a:solidFill>
                  </a:rPr>
                  <a:t>instead of the much more complex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FR" dirty="0">
                  <a:solidFill>
                    <a:srgbClr val="00B050"/>
                  </a:solidFill>
                </a:endParaRPr>
              </a:p>
              <a:p>
                <a:endParaRPr lang="en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1E45A7-D2ED-C10A-DE9B-AF9C4319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78" y="4579874"/>
                <a:ext cx="4430710" cy="2056973"/>
              </a:xfrm>
              <a:prstGeom prst="rect">
                <a:avLst/>
              </a:prstGeom>
              <a:blipFill>
                <a:blip r:embed="rId5"/>
                <a:stretch>
                  <a:fillRect l="-857" t="-1220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278A5-A029-2961-C050-68533922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DDC-8BC1-0D44-BD09-8FE61E198982}" type="slidenum">
              <a:rPr lang="en-FR" smtClean="0"/>
              <a:t>22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6287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7CA406-889B-2983-9720-6DB66B5B86BA}"/>
                  </a:ext>
                </a:extLst>
              </p:cNvPr>
              <p:cNvSpPr txBox="1"/>
              <p:nvPr/>
            </p:nvSpPr>
            <p:spPr>
              <a:xfrm>
                <a:off x="1003300" y="2703790"/>
                <a:ext cx="806450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FR" sz="2000" dirty="0">
                    <a:solidFill>
                      <a:srgbClr val="002060"/>
                    </a:solidFill>
                  </a:rPr>
                  <a:t>Generic Intensity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FR" sz="2000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FR" sz="2000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FR" sz="2000" dirty="0">
                    <a:solidFill>
                      <a:srgbClr val="002060"/>
                    </a:solidFill>
                  </a:rPr>
                  <a:t>Family of atomic neighborhood 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∅  </m:t>
                    </m:r>
                  </m:oMath>
                </a14:m>
                <a:r>
                  <a:rPr lang="en-FR" sz="2000" dirty="0">
                    <a:solidFill>
                      <a:srgbClr val="002060"/>
                    </a:solidFill>
                  </a:rPr>
                  <a:t>and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FR" sz="2000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FR" sz="2000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F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7CA406-889B-2983-9720-6DB66B5B8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2703790"/>
                <a:ext cx="8064500" cy="2215991"/>
              </a:xfrm>
              <a:prstGeom prst="rect">
                <a:avLst/>
              </a:prstGeom>
              <a:blipFill>
                <a:blip r:embed="rId2"/>
                <a:stretch>
                  <a:fillRect l="-786" t="-1714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4F9331-7A13-DE14-877D-9B4A35DF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FR" dirty="0">
                <a:solidFill>
                  <a:srgbClr val="002060"/>
                </a:solidFill>
              </a:rPr>
              <a:t>Example : the linear Hawkes process in continuous time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C55642-55D2-7076-FB92-68015C6EB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07050" y="3529668"/>
            <a:ext cx="3187700" cy="5842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28523A-8D3B-FE02-438F-6468DD53A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050" y="2393555"/>
            <a:ext cx="37719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5282A-96C5-0CDD-70A8-B53289471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6" y="4280443"/>
            <a:ext cx="4484594" cy="207590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7502EB-B6D5-C11B-98D4-97C11B46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DDC-8BC1-0D44-BD09-8FE61E198982}" type="slidenum">
              <a:rPr lang="en-FR" smtClean="0"/>
              <a:t>23</a:t>
            </a:fld>
            <a:endParaRPr lang="en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56CB1D-7F4D-160B-9386-E5EFD2DAF2A8}"/>
                  </a:ext>
                </a:extLst>
              </p:cNvPr>
              <p:cNvSpPr txBox="1"/>
              <p:nvPr/>
            </p:nvSpPr>
            <p:spPr>
              <a:xfrm>
                <a:off x="6284068" y="5098592"/>
                <a:ext cx="5244962" cy="439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C00000"/>
                    </a:solidFill>
                  </a:rPr>
                  <a:t>So whatever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&gt;0,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56CB1D-7F4D-160B-9386-E5EFD2DAF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068" y="5098592"/>
                <a:ext cx="5244962" cy="439608"/>
              </a:xfrm>
              <a:prstGeom prst="rect">
                <a:avLst/>
              </a:prstGeom>
              <a:blipFill>
                <a:blip r:embed="rId6"/>
                <a:stretch>
                  <a:fillRect l="-966" t="-2857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2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50B1-D181-9D4D-9B6A-7E640C16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89774"/>
            <a:ext cx="9905998" cy="1478570"/>
          </a:xfrm>
        </p:spPr>
        <p:txBody>
          <a:bodyPr/>
          <a:lstStyle/>
          <a:p>
            <a:pPr algn="ctr"/>
            <a:r>
              <a:rPr lang="en-FR" dirty="0">
                <a:solidFill>
                  <a:srgbClr val="002060"/>
                </a:solidFill>
              </a:rPr>
              <a:t>Backward-Forward algorithm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44AA5C-CDDF-764B-A1E3-FF0D4F5E6D10}"/>
              </a:ext>
            </a:extLst>
          </p:cNvPr>
          <p:cNvSpPr txBox="1"/>
          <p:nvPr/>
        </p:nvSpPr>
        <p:spPr>
          <a:xfrm>
            <a:off x="11733210" y="28164"/>
            <a:ext cx="556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100" dirty="0">
                <a:solidFill>
                  <a:schemeClr val="bg2"/>
                </a:solidFill>
              </a:rPr>
              <a:t>8/12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AC9B1E-D046-6942-A2F9-FE810803EFD8}"/>
              </a:ext>
            </a:extLst>
          </p:cNvPr>
          <p:cNvCxnSpPr/>
          <p:nvPr/>
        </p:nvCxnSpPr>
        <p:spPr>
          <a:xfrm>
            <a:off x="1797269" y="5486400"/>
            <a:ext cx="90021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7C8F13-FB03-4749-97A2-74575989A410}"/>
                  </a:ext>
                </a:extLst>
              </p:cNvPr>
              <p:cNvSpPr txBox="1"/>
              <p:nvPr/>
            </p:nvSpPr>
            <p:spPr>
              <a:xfrm>
                <a:off x="6153807" y="5601280"/>
                <a:ext cx="15923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7C8F13-FB03-4749-97A2-74575989A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807" y="5601280"/>
                <a:ext cx="159231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365274D7-1295-004D-A10E-957D7AC1BDE8}"/>
              </a:ext>
            </a:extLst>
          </p:cNvPr>
          <p:cNvSpPr/>
          <p:nvPr/>
        </p:nvSpPr>
        <p:spPr>
          <a:xfrm>
            <a:off x="6949965" y="4961633"/>
            <a:ext cx="1279635" cy="1056283"/>
          </a:xfrm>
          <a:prstGeom prst="arc">
            <a:avLst>
              <a:gd name="adj1" fmla="val 10903267"/>
              <a:gd name="adj2" fmla="val 2065818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38AD62-FB9B-6141-8A10-C54C84FD262E}"/>
                  </a:ext>
                </a:extLst>
              </p:cNvPr>
              <p:cNvSpPr txBox="1"/>
              <p:nvPr/>
            </p:nvSpPr>
            <p:spPr>
              <a:xfrm>
                <a:off x="7194331" y="4592301"/>
                <a:ext cx="1103586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FR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FR" dirty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FR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38AD62-FB9B-6141-8A10-C54C84FD2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331" y="4592301"/>
                <a:ext cx="1103586" cy="378245"/>
              </a:xfrm>
              <a:prstGeom prst="rect">
                <a:avLst/>
              </a:prstGeom>
              <a:blipFill>
                <a:blip r:embed="rId4"/>
                <a:stretch>
                  <a:fillRect t="-3226" b="-2580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38074A0B-5A51-9E4B-9D86-8457FF9C77F1}"/>
              </a:ext>
            </a:extLst>
          </p:cNvPr>
          <p:cNvSpPr/>
          <p:nvPr/>
        </p:nvSpPr>
        <p:spPr>
          <a:xfrm>
            <a:off x="8087710" y="5330965"/>
            <a:ext cx="283780" cy="25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7A390A-FB08-664F-B68F-03A826901425}"/>
              </a:ext>
            </a:extLst>
          </p:cNvPr>
          <p:cNvSpPr txBox="1"/>
          <p:nvPr/>
        </p:nvSpPr>
        <p:spPr>
          <a:xfrm>
            <a:off x="8064062" y="5738648"/>
            <a:ext cx="3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09FD9C-99B6-E443-9CE0-D96D1B023E37}"/>
              </a:ext>
            </a:extLst>
          </p:cNvPr>
          <p:cNvSpPr txBox="1"/>
          <p:nvPr/>
        </p:nvSpPr>
        <p:spPr>
          <a:xfrm>
            <a:off x="10484069" y="5738648"/>
            <a:ext cx="124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N</a:t>
            </a:r>
            <a:r>
              <a:rPr lang="en-FR" dirty="0">
                <a:solidFill>
                  <a:srgbClr val="002060"/>
                </a:solidFill>
              </a:rPr>
              <a:t>euron i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68CC4F-F010-5B4E-A9DE-D3FC64E6697B}"/>
              </a:ext>
            </a:extLst>
          </p:cNvPr>
          <p:cNvCxnSpPr>
            <a:cxnSpLocks/>
          </p:cNvCxnSpPr>
          <p:nvPr/>
        </p:nvCxnSpPr>
        <p:spPr>
          <a:xfrm>
            <a:off x="1797269" y="4288221"/>
            <a:ext cx="9002110" cy="0"/>
          </a:xfrm>
          <a:prstGeom prst="line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10716A-37DC-7E46-BC36-8B3F89BE22C2}"/>
              </a:ext>
            </a:extLst>
          </p:cNvPr>
          <p:cNvCxnSpPr>
            <a:cxnSpLocks/>
          </p:cNvCxnSpPr>
          <p:nvPr/>
        </p:nvCxnSpPr>
        <p:spPr>
          <a:xfrm>
            <a:off x="1797269" y="3147848"/>
            <a:ext cx="900211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16FB42-BD9A-3C49-8FF9-859EDB410814}"/>
              </a:ext>
            </a:extLst>
          </p:cNvPr>
          <p:cNvSpPr txBox="1"/>
          <p:nvPr/>
        </p:nvSpPr>
        <p:spPr>
          <a:xfrm>
            <a:off x="10762449" y="4359143"/>
            <a:ext cx="124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N</a:t>
            </a:r>
            <a:r>
              <a:rPr lang="en-FR" dirty="0">
                <a:solidFill>
                  <a:srgbClr val="002060"/>
                </a:solidFill>
              </a:rPr>
              <a:t>euron 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F29EC3-3233-194C-A177-954AAA0D6C6B}"/>
              </a:ext>
            </a:extLst>
          </p:cNvPr>
          <p:cNvSpPr txBox="1"/>
          <p:nvPr/>
        </p:nvSpPr>
        <p:spPr>
          <a:xfrm>
            <a:off x="10799379" y="3174124"/>
            <a:ext cx="124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N</a:t>
            </a:r>
            <a:r>
              <a:rPr lang="en-FR" dirty="0">
                <a:solidFill>
                  <a:srgbClr val="002060"/>
                </a:solidFill>
              </a:rPr>
              <a:t>euron l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4510E332-B173-B642-B6B8-9EB81D50C7F8}"/>
              </a:ext>
            </a:extLst>
          </p:cNvPr>
          <p:cNvSpPr/>
          <p:nvPr/>
        </p:nvSpPr>
        <p:spPr>
          <a:xfrm>
            <a:off x="6530794" y="3517181"/>
            <a:ext cx="1999593" cy="2206044"/>
          </a:xfrm>
          <a:prstGeom prst="arc">
            <a:avLst>
              <a:gd name="adj1" fmla="val 15704833"/>
              <a:gd name="adj2" fmla="val 2121554"/>
            </a:avLst>
          </a:prstGeom>
          <a:ln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AFD93EB-97CD-5344-B343-E5F81AAD343C}"/>
              </a:ext>
            </a:extLst>
          </p:cNvPr>
          <p:cNvSpPr/>
          <p:nvPr/>
        </p:nvSpPr>
        <p:spPr>
          <a:xfrm>
            <a:off x="4198741" y="2595257"/>
            <a:ext cx="2885090" cy="1896398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6AB4D5A-08D6-B64E-95AA-6928CD89EB38}"/>
              </a:ext>
            </a:extLst>
          </p:cNvPr>
          <p:cNvCxnSpPr>
            <a:cxnSpLocks/>
          </p:cNvCxnSpPr>
          <p:nvPr/>
        </p:nvCxnSpPr>
        <p:spPr>
          <a:xfrm>
            <a:off x="5785945" y="3147848"/>
            <a:ext cx="104052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A3B9AD7-2193-514F-A62B-9A3519A44D53}"/>
              </a:ext>
            </a:extLst>
          </p:cNvPr>
          <p:cNvCxnSpPr>
            <a:cxnSpLocks/>
          </p:cNvCxnSpPr>
          <p:nvPr/>
        </p:nvCxnSpPr>
        <p:spPr>
          <a:xfrm>
            <a:off x="4909717" y="4288221"/>
            <a:ext cx="101286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4771F66-58B1-8C40-97C6-87888F9D81CC}"/>
              </a:ext>
            </a:extLst>
          </p:cNvPr>
          <p:cNvSpPr txBox="1"/>
          <p:nvPr/>
        </p:nvSpPr>
        <p:spPr>
          <a:xfrm>
            <a:off x="8530387" y="3543456"/>
            <a:ext cx="174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N</a:t>
            </a:r>
            <a:r>
              <a:rPr lang="en-FR" dirty="0">
                <a:solidFill>
                  <a:srgbClr val="00B050"/>
                </a:solidFill>
              </a:rPr>
              <a:t>eighborhood selection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1DF2101-BA91-DC4B-9CAF-BFB1B1240B2F}"/>
              </a:ext>
            </a:extLst>
          </p:cNvPr>
          <p:cNvSpPr/>
          <p:nvPr/>
        </p:nvSpPr>
        <p:spPr>
          <a:xfrm>
            <a:off x="6006662" y="3090043"/>
            <a:ext cx="178676" cy="147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412534D-A4F0-2E41-9D12-11AC1D902FB6}"/>
              </a:ext>
            </a:extLst>
          </p:cNvPr>
          <p:cNvSpPr/>
          <p:nvPr/>
        </p:nvSpPr>
        <p:spPr>
          <a:xfrm>
            <a:off x="6429632" y="3100551"/>
            <a:ext cx="178676" cy="147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0BFBEE6-5AE0-4B43-BF1B-FA7FC9621EB1}"/>
              </a:ext>
            </a:extLst>
          </p:cNvPr>
          <p:cNvSpPr/>
          <p:nvPr/>
        </p:nvSpPr>
        <p:spPr>
          <a:xfrm>
            <a:off x="5146749" y="4211998"/>
            <a:ext cx="178676" cy="147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A4B34F-84E3-274A-9425-E225A4A6CB90}"/>
              </a:ext>
            </a:extLst>
          </p:cNvPr>
          <p:cNvSpPr txBox="1"/>
          <p:nvPr/>
        </p:nvSpPr>
        <p:spPr>
          <a:xfrm>
            <a:off x="5967248" y="2767612"/>
            <a:ext cx="3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A489D3-FB0C-0643-9B66-6ED1871368BD}"/>
              </a:ext>
            </a:extLst>
          </p:cNvPr>
          <p:cNvSpPr txBox="1"/>
          <p:nvPr/>
        </p:nvSpPr>
        <p:spPr>
          <a:xfrm>
            <a:off x="6383027" y="2783403"/>
            <a:ext cx="3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5AD84A-4CB6-9F4E-BBDF-9E8B4ACCA6DB}"/>
              </a:ext>
            </a:extLst>
          </p:cNvPr>
          <p:cNvSpPr txBox="1"/>
          <p:nvPr/>
        </p:nvSpPr>
        <p:spPr>
          <a:xfrm>
            <a:off x="5111898" y="3886264"/>
            <a:ext cx="3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85EEA7FF-8859-AD4E-BA57-B169A1A7196B}"/>
              </a:ext>
            </a:extLst>
          </p:cNvPr>
          <p:cNvSpPr/>
          <p:nvPr/>
        </p:nvSpPr>
        <p:spPr>
          <a:xfrm>
            <a:off x="3273829" y="2639944"/>
            <a:ext cx="2814145" cy="945933"/>
          </a:xfrm>
          <a:prstGeom prst="arc">
            <a:avLst>
              <a:gd name="adj1" fmla="val 10896817"/>
              <a:gd name="adj2" fmla="val 0"/>
            </a:avLst>
          </a:prstGeom>
          <a:ln>
            <a:solidFill>
              <a:srgbClr val="FFC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F5A12DF-770B-A745-BDDD-B5836E68077E}"/>
                  </a:ext>
                </a:extLst>
              </p:cNvPr>
              <p:cNvSpPr txBox="1"/>
              <p:nvPr/>
            </p:nvSpPr>
            <p:spPr>
              <a:xfrm>
                <a:off x="6728822" y="2304476"/>
                <a:ext cx="1554289" cy="93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dirty="0">
                    <a:solidFill>
                      <a:srgbClr val="002060"/>
                    </a:solidFill>
                  </a:rPr>
                  <a:t>P</a:t>
                </a:r>
                <a:r>
                  <a:rPr lang="en-GB" dirty="0">
                    <a:solidFill>
                      <a:srgbClr val="002060"/>
                    </a:solidFill>
                  </a:rPr>
                  <a:t>o</a:t>
                </a:r>
                <a:r>
                  <a:rPr lang="en-FR" dirty="0">
                    <a:solidFill>
                      <a:srgbClr val="002060"/>
                    </a:solidFill>
                  </a:rPr>
                  <a:t>isson process with 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p>
                  </m:oMath>
                </a14:m>
                <a:endParaRPr lang="en-F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F5A12DF-770B-A745-BDDD-B5836E680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822" y="2304476"/>
                <a:ext cx="1554289" cy="935641"/>
              </a:xfrm>
              <a:prstGeom prst="rect">
                <a:avLst/>
              </a:prstGeom>
              <a:blipFill>
                <a:blip r:embed="rId5"/>
                <a:stretch>
                  <a:fillRect l="-3226" t="-2667" b="-933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D069D992-0FA2-8043-8E9C-E44A02B3DD15}"/>
              </a:ext>
            </a:extLst>
          </p:cNvPr>
          <p:cNvSpPr/>
          <p:nvPr/>
        </p:nvSpPr>
        <p:spPr>
          <a:xfrm>
            <a:off x="1592317" y="2783403"/>
            <a:ext cx="1681512" cy="73377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B5585A-BCA4-4B4E-BD98-7F90D8997A45}"/>
              </a:ext>
            </a:extLst>
          </p:cNvPr>
          <p:cNvCxnSpPr>
            <a:cxnSpLocks/>
          </p:cNvCxnSpPr>
          <p:nvPr/>
        </p:nvCxnSpPr>
        <p:spPr>
          <a:xfrm>
            <a:off x="2009124" y="3136944"/>
            <a:ext cx="99033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1FABAC0-50B1-8549-8DA6-F0B1C1AEA51D}"/>
              </a:ext>
            </a:extLst>
          </p:cNvPr>
          <p:cNvSpPr txBox="1"/>
          <p:nvPr/>
        </p:nvSpPr>
        <p:spPr>
          <a:xfrm>
            <a:off x="3794091" y="1866778"/>
            <a:ext cx="16068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N</a:t>
            </a:r>
            <a:r>
              <a:rPr lang="en-FR" dirty="0">
                <a:solidFill>
                  <a:srgbClr val="FFC000"/>
                </a:solidFill>
              </a:rPr>
              <a:t>eighborhood selection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B4B791-C55A-9C4B-8C75-51FE675A5EFE}"/>
              </a:ext>
            </a:extLst>
          </p:cNvPr>
          <p:cNvSpPr txBox="1"/>
          <p:nvPr/>
        </p:nvSpPr>
        <p:spPr>
          <a:xfrm>
            <a:off x="917619" y="1654730"/>
            <a:ext cx="1429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FFC000"/>
                </a:solidFill>
              </a:rPr>
              <a:t>P</a:t>
            </a:r>
            <a:r>
              <a:rPr lang="en-GB" dirty="0">
                <a:solidFill>
                  <a:srgbClr val="FFC000"/>
                </a:solidFill>
              </a:rPr>
              <a:t>o</a:t>
            </a:r>
            <a:r>
              <a:rPr lang="en-FR" dirty="0">
                <a:solidFill>
                  <a:srgbClr val="FFC000"/>
                </a:solidFill>
              </a:rPr>
              <a:t>isson process may have no point</a:t>
            </a: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2BF3ACBD-C07E-DE4E-B58D-537A16A44ABA}"/>
              </a:ext>
            </a:extLst>
          </p:cNvPr>
          <p:cNvSpPr/>
          <p:nvPr/>
        </p:nvSpPr>
        <p:spPr>
          <a:xfrm>
            <a:off x="4621579" y="4222154"/>
            <a:ext cx="732404" cy="1478957"/>
          </a:xfrm>
          <a:prstGeom prst="arc">
            <a:avLst>
              <a:gd name="adj1" fmla="val 17499005"/>
              <a:gd name="adj2" fmla="val 9454529"/>
            </a:avLst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68064B8-1748-5A48-B4D8-2D58A65A9E2A}"/>
                  </a:ext>
                </a:extLst>
              </p:cNvPr>
              <p:cNvSpPr txBox="1"/>
              <p:nvPr/>
            </p:nvSpPr>
            <p:spPr>
              <a:xfrm>
                <a:off x="4159636" y="4789054"/>
                <a:ext cx="8034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endParaRPr lang="en-FR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68064B8-1748-5A48-B4D8-2D58A65A9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636" y="4789054"/>
                <a:ext cx="80342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4952C9A3-4881-294C-ADB3-3445E4794202}"/>
              </a:ext>
            </a:extLst>
          </p:cNvPr>
          <p:cNvSpPr txBox="1"/>
          <p:nvPr/>
        </p:nvSpPr>
        <p:spPr>
          <a:xfrm>
            <a:off x="4561346" y="5785946"/>
            <a:ext cx="163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S</a:t>
            </a:r>
            <a:r>
              <a:rPr lang="en-FR" dirty="0">
                <a:solidFill>
                  <a:srgbClr val="002060"/>
                </a:solidFill>
              </a:rPr>
              <a:t>elect empty neighborhood</a:t>
            </a:r>
            <a:endParaRPr lang="en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B35A66E-5456-7C40-9960-FD6ECB8E44A1}"/>
              </a:ext>
            </a:extLst>
          </p:cNvPr>
          <p:cNvSpPr/>
          <p:nvPr/>
        </p:nvSpPr>
        <p:spPr>
          <a:xfrm>
            <a:off x="4920230" y="3118462"/>
            <a:ext cx="1860741" cy="1041710"/>
          </a:xfrm>
          <a:prstGeom prst="arc">
            <a:avLst>
              <a:gd name="adj1" fmla="val 19644790"/>
              <a:gd name="adj2" fmla="val 7643039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7721E2D-A59F-7C4B-8DDD-42FFBBFA28CC}"/>
              </a:ext>
            </a:extLst>
          </p:cNvPr>
          <p:cNvSpPr/>
          <p:nvPr/>
        </p:nvSpPr>
        <p:spPr>
          <a:xfrm>
            <a:off x="2277972" y="3610305"/>
            <a:ext cx="3165002" cy="12457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4F502E7-9B8B-3D45-A1B4-9C524A5B887F}"/>
              </a:ext>
            </a:extLst>
          </p:cNvPr>
          <p:cNvCxnSpPr>
            <a:cxnSpLocks/>
          </p:cNvCxnSpPr>
          <p:nvPr/>
        </p:nvCxnSpPr>
        <p:spPr>
          <a:xfrm flipH="1">
            <a:off x="2893736" y="4183487"/>
            <a:ext cx="2443513" cy="2239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360671F-2E80-9644-AB79-47D0466CCC3C}"/>
              </a:ext>
            </a:extLst>
          </p:cNvPr>
          <p:cNvCxnSpPr>
            <a:cxnSpLocks/>
          </p:cNvCxnSpPr>
          <p:nvPr/>
        </p:nvCxnSpPr>
        <p:spPr>
          <a:xfrm flipV="1">
            <a:off x="2893736" y="4183487"/>
            <a:ext cx="2026494" cy="2239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6DEB07E-3B36-FA4A-B4A6-F990BC3235E7}"/>
              </a:ext>
            </a:extLst>
          </p:cNvPr>
          <p:cNvSpPr txBox="1"/>
          <p:nvPr/>
        </p:nvSpPr>
        <p:spPr>
          <a:xfrm>
            <a:off x="1143001" y="4592301"/>
            <a:ext cx="1750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</a:t>
            </a:r>
            <a:r>
              <a:rPr lang="en-FR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imulation only on what has not appeared yet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995A19C-1245-4A4D-B437-E4FD1C4D1E90}"/>
              </a:ext>
            </a:extLst>
          </p:cNvPr>
          <p:cNvSpPr/>
          <p:nvPr/>
        </p:nvSpPr>
        <p:spPr>
          <a:xfrm>
            <a:off x="3548283" y="4124944"/>
            <a:ext cx="178676" cy="147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54DA86-8051-CD4A-9ADD-36E1CC3F0398}"/>
              </a:ext>
            </a:extLst>
          </p:cNvPr>
          <p:cNvSpPr txBox="1"/>
          <p:nvPr/>
        </p:nvSpPr>
        <p:spPr>
          <a:xfrm>
            <a:off x="3495109" y="4316718"/>
            <a:ext cx="3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1E9F324C-7CAD-364E-89C7-DF0D1399A6B5}"/>
              </a:ext>
            </a:extLst>
          </p:cNvPr>
          <p:cNvSpPr/>
          <p:nvPr/>
        </p:nvSpPr>
        <p:spPr>
          <a:xfrm>
            <a:off x="3070740" y="4167213"/>
            <a:ext cx="732404" cy="1478957"/>
          </a:xfrm>
          <a:prstGeom prst="arc">
            <a:avLst>
              <a:gd name="adj1" fmla="val 17499005"/>
              <a:gd name="adj2" fmla="val 9454529"/>
            </a:avLst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13A7B24-52D4-9C49-AFE4-08AA61FF1BF1}"/>
                  </a:ext>
                </a:extLst>
              </p:cNvPr>
              <p:cNvSpPr txBox="1"/>
              <p:nvPr/>
            </p:nvSpPr>
            <p:spPr>
              <a:xfrm>
                <a:off x="2622736" y="4743257"/>
                <a:ext cx="8034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endParaRPr lang="en-FR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13A7B24-52D4-9C49-AFE4-08AA61FF1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736" y="4743257"/>
                <a:ext cx="80342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4B1D8E2-F16B-6541-9289-53AC46568F16}"/>
                  </a:ext>
                </a:extLst>
              </p:cNvPr>
              <p:cNvSpPr txBox="1"/>
              <p:nvPr/>
            </p:nvSpPr>
            <p:spPr>
              <a:xfrm>
                <a:off x="614855" y="5701111"/>
                <a:ext cx="29334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dirty="0">
                    <a:solidFill>
                      <a:srgbClr val="002060"/>
                    </a:solidFill>
                  </a:rPr>
                  <a:t>Once all necessary points have been created, I decide if I keep them with probability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FR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F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4B1D8E2-F16B-6541-9289-53AC46568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55" y="5701111"/>
                <a:ext cx="2933428" cy="1200329"/>
              </a:xfrm>
              <a:prstGeom prst="rect">
                <a:avLst/>
              </a:prstGeom>
              <a:blipFill>
                <a:blip r:embed="rId8"/>
                <a:stretch>
                  <a:fillRect l="-1724" t="-2083" b="-7292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03F3636B-F8F0-C745-8BFD-C90FB221BE64}"/>
              </a:ext>
            </a:extLst>
          </p:cNvPr>
          <p:cNvSpPr txBox="1"/>
          <p:nvPr/>
        </p:nvSpPr>
        <p:spPr>
          <a:xfrm>
            <a:off x="3436942" y="3930952"/>
            <a:ext cx="294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800" dirty="0">
                <a:solidFill>
                  <a:schemeClr val="bg2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2C90646-81A6-FE4C-8697-112445EECD75}"/>
              </a:ext>
            </a:extLst>
          </p:cNvPr>
          <p:cNvSpPr/>
          <p:nvPr/>
        </p:nvSpPr>
        <p:spPr>
          <a:xfrm>
            <a:off x="5077711" y="4127830"/>
            <a:ext cx="336259" cy="3474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AD4D554-27F2-D04C-A82F-96B8B99AA78A}"/>
              </a:ext>
            </a:extLst>
          </p:cNvPr>
          <p:cNvSpPr txBox="1"/>
          <p:nvPr/>
        </p:nvSpPr>
        <p:spPr>
          <a:xfrm>
            <a:off x="5905574" y="2885212"/>
            <a:ext cx="294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800" dirty="0">
                <a:solidFill>
                  <a:schemeClr val="bg2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D88F605-2932-0D44-A4C1-F32790FB36E7}"/>
              </a:ext>
            </a:extLst>
          </p:cNvPr>
          <p:cNvSpPr/>
          <p:nvPr/>
        </p:nvSpPr>
        <p:spPr>
          <a:xfrm>
            <a:off x="6335146" y="2973076"/>
            <a:ext cx="336259" cy="3474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E108684-DAA3-4F42-8EC4-F7B0D1C324FC}"/>
              </a:ext>
            </a:extLst>
          </p:cNvPr>
          <p:cNvSpPr/>
          <p:nvPr/>
        </p:nvSpPr>
        <p:spPr>
          <a:xfrm>
            <a:off x="8061470" y="5312654"/>
            <a:ext cx="336259" cy="3474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E3015D4-3098-1849-86DC-7A0D68B9B580}"/>
              </a:ext>
            </a:extLst>
          </p:cNvPr>
          <p:cNvSpPr txBox="1"/>
          <p:nvPr/>
        </p:nvSpPr>
        <p:spPr>
          <a:xfrm>
            <a:off x="7746124" y="6159500"/>
            <a:ext cx="19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chemeClr val="bg2">
                    <a:lumMod val="50000"/>
                  </a:schemeClr>
                </a:solidFill>
              </a:rPr>
              <a:t>Until first point is decided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E9B7AA-12BD-DFB4-08EF-8D096A10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DDC-8BC1-0D44-BD09-8FE61E198982}" type="slidenum">
              <a:rPr lang="en-FR" smtClean="0"/>
              <a:t>24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8604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6" grpId="0" animBg="1"/>
      <p:bldP spid="17" grpId="0"/>
      <p:bldP spid="17" grpId="1"/>
      <p:bldP spid="26" grpId="0" animBg="1"/>
      <p:bldP spid="27" grpId="0" animBg="1"/>
      <p:bldP spid="34" grpId="0"/>
      <p:bldP spid="34" grpId="1"/>
      <p:bldP spid="35" grpId="0" animBg="1"/>
      <p:bldP spid="36" grpId="0" animBg="1"/>
      <p:bldP spid="37" grpId="0" animBg="1"/>
      <p:bldP spid="38" grpId="0"/>
      <p:bldP spid="38" grpId="1"/>
      <p:bldP spid="39" grpId="0"/>
      <p:bldP spid="39" grpId="1"/>
      <p:bldP spid="40" grpId="0"/>
      <p:bldP spid="40" grpId="1"/>
      <p:bldP spid="41" grpId="0" animBg="1"/>
      <p:bldP spid="42" grpId="0"/>
      <p:bldP spid="42" grpId="1"/>
      <p:bldP spid="43" grpId="0" animBg="1"/>
      <p:bldP spid="48" grpId="0"/>
      <p:bldP spid="48" grpId="1"/>
      <p:bldP spid="49" grpId="0"/>
      <p:bldP spid="49" grpId="1"/>
      <p:bldP spid="50" grpId="0" animBg="1"/>
      <p:bldP spid="51" grpId="0"/>
      <p:bldP spid="52" grpId="0"/>
      <p:bldP spid="52" grpId="1"/>
      <p:bldP spid="53" grpId="0" animBg="1"/>
      <p:bldP spid="54" grpId="0" animBg="1"/>
      <p:bldP spid="60" grpId="0"/>
      <p:bldP spid="60" grpId="1"/>
      <p:bldP spid="61" grpId="0" animBg="1"/>
      <p:bldP spid="62" grpId="0"/>
      <p:bldP spid="62" grpId="1"/>
      <p:bldP spid="63" grpId="0" animBg="1"/>
      <p:bldP spid="64" grpId="0"/>
      <p:bldP spid="65" grpId="0"/>
      <p:bldP spid="67" grpId="0"/>
      <p:bldP spid="69" grpId="0" animBg="1"/>
      <p:bldP spid="70" grpId="0"/>
      <p:bldP spid="70" grpId="1"/>
      <p:bldP spid="71" grpId="0" animBg="1"/>
      <p:bldP spid="71" grpId="1" animBg="1"/>
      <p:bldP spid="72" grpId="0" animBg="1"/>
      <p:bldP spid="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017D-EFB3-7679-6A2A-48E1B74C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1" y="11528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FR" dirty="0">
                <a:solidFill>
                  <a:srgbClr val="002060"/>
                </a:solidFill>
              </a:rPr>
              <a:t>End of the backward steps and </a:t>
            </a:r>
            <a:br>
              <a:rPr lang="en-FR" dirty="0">
                <a:solidFill>
                  <a:srgbClr val="002060"/>
                </a:solidFill>
              </a:rPr>
            </a:br>
            <a:r>
              <a:rPr lang="en-FR" dirty="0">
                <a:solidFill>
                  <a:srgbClr val="002060"/>
                </a:solidFill>
              </a:rPr>
              <a:t>perfect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462E87-74B9-EEFF-AB92-8871578E14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6900" y="1793875"/>
                <a:ext cx="10591800" cy="45592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FR" sz="1800" dirty="0">
                    <a:solidFill>
                      <a:srgbClr val="002060"/>
                    </a:solidFill>
                  </a:rPr>
                  <a:t>Let</a:t>
                </a:r>
              </a:p>
              <a:p>
                <a:endParaRPr lang="en-FR" sz="18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FR" sz="1800" dirty="0">
                    <a:solidFill>
                      <a:srgbClr val="002060"/>
                    </a:solidFill>
                  </a:rPr>
                  <a:t>Then if</a:t>
                </a:r>
              </a:p>
              <a:p>
                <a:pPr marL="0" indent="0">
                  <a:buNone/>
                </a:pPr>
                <a:endParaRPr lang="en-FR" sz="1800" dirty="0">
                  <a:solidFill>
                    <a:srgbClr val="002060"/>
                  </a:solidFill>
                </a:endParaRPr>
              </a:p>
              <a:p>
                <a:r>
                  <a:rPr lang="en-FR" sz="1800" dirty="0">
                    <a:solidFill>
                      <a:srgbClr val="002060"/>
                    </a:solidFill>
                  </a:rPr>
                  <a:t>The Backward steps ends  almost surely </a:t>
                </a:r>
              </a:p>
              <a:p>
                <a:r>
                  <a:rPr lang="en-FR" sz="1800" dirty="0">
                    <a:solidFill>
                      <a:srgbClr val="002060"/>
                    </a:solidFill>
                  </a:rPr>
                  <a:t>This simulates a stationary process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FR" sz="1800" dirty="0">
                    <a:solidFill>
                      <a:srgbClr val="002060"/>
                    </a:solidFill>
                  </a:rPr>
                  <a:t> in a potential infinite network</a:t>
                </a:r>
              </a:p>
              <a:p>
                <a:pPr marL="0" indent="0">
                  <a:buNone/>
                </a:pPr>
                <a:r>
                  <a:rPr lang="en-FR" sz="1800" dirty="0">
                    <a:solidFill>
                      <a:srgbClr val="002060"/>
                    </a:solidFill>
                  </a:rPr>
                  <a:t>		</a:t>
                </a:r>
                <a:r>
                  <a:rPr lang="en-FR" sz="1800" b="1" dirty="0">
                    <a:solidFill>
                      <a:srgbClr val="C00000"/>
                    </a:solidFill>
                    <a:sym typeface="Wingdings" pitchFamily="2" charset="2"/>
                  </a:rPr>
                  <a:t> simulation of an OPEN PHYSICAL SYSTEM</a:t>
                </a:r>
              </a:p>
              <a:p>
                <a:pPr marL="0" indent="0">
                  <a:buNone/>
                </a:pPr>
                <a:r>
                  <a:rPr lang="en-FR" sz="1800" dirty="0">
                    <a:solidFill>
                      <a:srgbClr val="002060"/>
                    </a:solidFill>
                  </a:rPr>
                  <a:t>      For linear Hawkes on finite networks, see also Möller and Rasmussen (2005), Chen and Wang (2020)</a:t>
                </a:r>
              </a:p>
              <a:p>
                <a:pPr marL="0" indent="0">
                  <a:buNone/>
                </a:pPr>
                <a:r>
                  <a:rPr lang="en-FR" sz="1800" dirty="0">
                    <a:solidFill>
                      <a:srgbClr val="002060"/>
                    </a:solidFill>
                  </a:rPr>
                  <a:t>       		 </a:t>
                </a:r>
                <a:r>
                  <a:rPr lang="en-FR" sz="1800" b="1" dirty="0">
                    <a:solidFill>
                      <a:srgbClr val="C00000"/>
                    </a:solidFill>
                    <a:sym typeface="Wingdings" pitchFamily="2" charset="2"/>
                  </a:rPr>
                  <a:t> </a:t>
                </a:r>
                <a:r>
                  <a:rPr lang="en-FR" sz="1800" b="1" dirty="0">
                    <a:solidFill>
                      <a:srgbClr val="C00000"/>
                    </a:solidFill>
                  </a:rPr>
                  <a:t>existence of a stationary solution </a:t>
                </a:r>
                <a:r>
                  <a:rPr lang="en-FR" sz="1800" dirty="0">
                    <a:solidFill>
                      <a:srgbClr val="002060"/>
                    </a:solidFill>
                  </a:rPr>
                  <a:t>for the Hawkes process with refractory period</a:t>
                </a:r>
              </a:p>
              <a:p>
                <a:r>
                  <a:rPr lang="en-FR" sz="1800" dirty="0">
                    <a:solidFill>
                      <a:srgbClr val="002060"/>
                    </a:solidFill>
                  </a:rPr>
                  <a:t>(with additional assumptions) estimate on the number of produced points.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462E87-74B9-EEFF-AB92-8871578E14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900" y="1793875"/>
                <a:ext cx="10591800" cy="4559299"/>
              </a:xfrm>
              <a:blipFill>
                <a:blip r:embed="rId2"/>
                <a:stretch>
                  <a:fillRect l="-480" t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CB25F86-9AEE-4921-F30D-D560EC59A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1" y="1647825"/>
            <a:ext cx="2997200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84A24E-55AF-8480-5101-29CB3CAAE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900" y="2301874"/>
            <a:ext cx="3517900" cy="9144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98A88-75D5-EF2B-DB41-524EEC28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DDC-8BC1-0D44-BD09-8FE61E198982}" type="slidenum">
              <a:rPr lang="en-FR" smtClean="0"/>
              <a:t>25</a:t>
            </a:fld>
            <a:endParaRPr lang="en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EBC0A1-BBDF-472B-75FC-A20E7BD52AB0}"/>
                  </a:ext>
                </a:extLst>
              </p:cNvPr>
              <p:cNvSpPr txBox="1"/>
              <p:nvPr/>
            </p:nvSpPr>
            <p:spPr>
              <a:xfrm>
                <a:off x="4309354" y="1799076"/>
                <a:ext cx="38716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the Lebesgue measure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EBC0A1-BBDF-472B-75FC-A20E7BD52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354" y="1799076"/>
                <a:ext cx="3871608" cy="369332"/>
              </a:xfrm>
              <a:prstGeom prst="rect">
                <a:avLst/>
              </a:prstGeom>
              <a:blipFill>
                <a:blip r:embed="rId5"/>
                <a:stretch>
                  <a:fillRect l="-1307"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0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50B1-D181-9D4D-9B6A-7E640C16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89774"/>
            <a:ext cx="9905998" cy="1478570"/>
          </a:xfrm>
        </p:spPr>
        <p:txBody>
          <a:bodyPr/>
          <a:lstStyle/>
          <a:p>
            <a:pPr algn="ctr"/>
            <a:r>
              <a:rPr lang="en-FR" dirty="0">
                <a:solidFill>
                  <a:srgbClr val="002060"/>
                </a:solidFill>
              </a:rPr>
              <a:t>In practice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252954-1620-8E41-AEC5-73DD28C1D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1803" y="1934178"/>
            <a:ext cx="7868394" cy="354171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44AA5C-CDDF-764B-A1E3-FF0D4F5E6D10}"/>
              </a:ext>
            </a:extLst>
          </p:cNvPr>
          <p:cNvSpPr txBox="1"/>
          <p:nvPr/>
        </p:nvSpPr>
        <p:spPr>
          <a:xfrm>
            <a:off x="11733210" y="28164"/>
            <a:ext cx="556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100" dirty="0">
                <a:solidFill>
                  <a:schemeClr val="bg2"/>
                </a:solidFill>
              </a:rPr>
              <a:t>8/12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18351-6BF8-A64D-A327-78C8DCE03954}"/>
              </a:ext>
            </a:extLst>
          </p:cNvPr>
          <p:cNvSpPr txBox="1"/>
          <p:nvPr/>
        </p:nvSpPr>
        <p:spPr>
          <a:xfrm>
            <a:off x="1799897" y="5641724"/>
            <a:ext cx="8592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2800" dirty="0">
                <a:solidFill>
                  <a:srgbClr val="002060"/>
                </a:solidFill>
              </a:rPr>
              <a:t>One neuron in a Complete Infinite network with polynomially decreasing interactions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4C73AF-27C3-AF40-0CC7-C9F9A029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DDC-8BC1-0D44-BD09-8FE61E198982}" type="slidenum">
              <a:rPr lang="en-FR" smtClean="0"/>
              <a:t>26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235231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7FC1-DDC7-04F8-1C79-CCFD515A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386EB-5A50-8851-9268-4754DEAD1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Kalikow decomposition in a nutshell (with a bit of neuroscience) and  its classical application (existence)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Simulation of Spiking Neural Network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</a:t>
            </a: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erivation of local learning rules</a:t>
            </a:r>
          </a:p>
          <a:p>
            <a:pPr marL="0" indent="0">
              <a:buNone/>
            </a:pPr>
            <a:endParaRPr lang="en-GB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4B637-3526-1BA2-A7BD-F4373B75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67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263B-47AE-0CB6-B1B2-39BA77BF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 versus SNN</a:t>
            </a:r>
          </a:p>
        </p:txBody>
      </p:sp>
      <p:pic>
        <p:nvPicPr>
          <p:cNvPr id="5" name="Content Placeholder 4" descr="A diagram of a network&#10;&#10;Description automatically generated">
            <a:extLst>
              <a:ext uri="{FF2B5EF4-FFF2-40B4-BE49-F238E27FC236}">
                <a16:creationId xmlns:a16="http://schemas.microsoft.com/office/drawing/2014/main" id="{050C9C94-DD7A-99E4-D070-BDE736F6F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012" y="1933971"/>
            <a:ext cx="9480550" cy="437076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FB9AF2-A3AF-9999-F966-71F7D9C1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612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4722-A24E-866A-6BB5-A50F3FC1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A toy model of SNN with Hawkes</a:t>
            </a:r>
          </a:p>
        </p:txBody>
      </p:sp>
      <p:pic>
        <p:nvPicPr>
          <p:cNvPr id="5" name="Content Placeholder 4" descr="A diagram of a neural network&#10;&#10;Description automatically generated">
            <a:extLst>
              <a:ext uri="{FF2B5EF4-FFF2-40B4-BE49-F238E27FC236}">
                <a16:creationId xmlns:a16="http://schemas.microsoft.com/office/drawing/2014/main" id="{179F5227-9D36-E210-84F2-1615B8DB9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50" y="1629319"/>
            <a:ext cx="7429500" cy="48635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8A0C09-6828-7709-953C-3CFAF672457E}"/>
              </a:ext>
            </a:extLst>
          </p:cNvPr>
          <p:cNvSpPr txBox="1"/>
          <p:nvPr/>
        </p:nvSpPr>
        <p:spPr>
          <a:xfrm>
            <a:off x="8748713" y="1806322"/>
            <a:ext cx="260508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class/output  neurons are Hawkes processes in </a:t>
            </a: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A0FC4-EE43-426D-92CA-99A80114F871}"/>
              </a:ext>
            </a:extLst>
          </p:cNvPr>
          <p:cNvSpPr txBox="1"/>
          <p:nvPr/>
        </p:nvSpPr>
        <p:spPr>
          <a:xfrm>
            <a:off x="8515350" y="3491617"/>
            <a:ext cx="320040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Kalikow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says</a:t>
            </a:r>
          </a:p>
          <a:p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Pick at random the influencing neuron according to some probability depending on the neuron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AF4113-2B1C-775E-0E0D-A9DA6BFB69B5}"/>
              </a:ext>
            </a:extLst>
          </p:cNvPr>
          <p:cNvSpPr txBox="1"/>
          <p:nvPr/>
        </p:nvSpPr>
        <p:spPr>
          <a:xfrm>
            <a:off x="8515350" y="5569545"/>
            <a:ext cx="32004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Use this interpretation to inject </a:t>
            </a:r>
            <a:r>
              <a:rPr lang="en-GB" dirty="0">
                <a:solidFill>
                  <a:srgbClr val="C00000"/>
                </a:solidFill>
              </a:rPr>
              <a:t>expert aggregation </a:t>
            </a:r>
            <a:r>
              <a:rPr lang="en-GB" dirty="0">
                <a:solidFill>
                  <a:srgbClr val="002060"/>
                </a:solidFill>
              </a:rPr>
              <a:t>algorithms locally</a:t>
            </a:r>
          </a:p>
        </p:txBody>
      </p:sp>
      <p:pic>
        <p:nvPicPr>
          <p:cNvPr id="4" name="Picture 3" descr="A diagram of a brain model&#10;&#10;Description automatically generated">
            <a:extLst>
              <a:ext uri="{FF2B5EF4-FFF2-40B4-BE49-F238E27FC236}">
                <a16:creationId xmlns:a16="http://schemas.microsoft.com/office/drawing/2014/main" id="{EE9AFA4B-7F8A-67B1-E87F-63273DA80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2089665"/>
            <a:ext cx="4107473" cy="2941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0E8D04-B6CD-79E2-C20A-2CD458CADDEB}"/>
                  </a:ext>
                </a:extLst>
              </p:cNvPr>
              <p:cNvSpPr txBox="1"/>
              <p:nvPr/>
            </p:nvSpPr>
            <p:spPr>
              <a:xfrm>
                <a:off x="4618207" y="3961689"/>
                <a:ext cx="3592343" cy="818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nary>
                            <m:naryPr>
                              <m:subHide m:val="on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0E8D04-B6CD-79E2-C20A-2CD458CAD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207" y="3961689"/>
                <a:ext cx="3592343" cy="818622"/>
              </a:xfrm>
              <a:prstGeom prst="rect">
                <a:avLst/>
              </a:prstGeom>
              <a:blipFill>
                <a:blip r:embed="rId4"/>
                <a:stretch>
                  <a:fillRect t="-133846" b="-18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4997B7-D5ED-EC0B-45AE-EFC580E6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9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7FC1-DDC7-04F8-1C79-CCFD515A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386EB-5A50-8851-9268-4754DEAD1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Kalikow decomposition in a nutshell (with a bit of neuroscience) and  its classical application (existence)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Simulation of Spiking Neural Network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erivation of local learning rules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11B97-DB4B-4BAB-7AB3-5C34E1B1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566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8099-3987-58E2-4991-9CC03640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Expert aggregation in a nutshell</a:t>
            </a:r>
          </a:p>
        </p:txBody>
      </p:sp>
      <p:pic>
        <p:nvPicPr>
          <p:cNvPr id="5" name="Content Placeholder 4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5203D701-08A2-C5DE-28BB-9DBFE6335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848" y="1690688"/>
            <a:ext cx="7351713" cy="4533007"/>
          </a:xfrm>
        </p:spPr>
      </p:pic>
      <p:pic>
        <p:nvPicPr>
          <p:cNvPr id="7" name="Picture 6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4E923925-A102-2517-7CCF-FAB52CEFC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152" y="1927225"/>
            <a:ext cx="2540000" cy="88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17EB51-2E7C-6BB6-3840-ABD006DCAC2F}"/>
              </a:ext>
            </a:extLst>
          </p:cNvPr>
          <p:cNvSpPr txBox="1"/>
          <p:nvPr/>
        </p:nvSpPr>
        <p:spPr>
          <a:xfrm>
            <a:off x="9358312" y="1439625"/>
            <a:ext cx="235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Regret to minimize</a:t>
            </a:r>
          </a:p>
        </p:txBody>
      </p:sp>
      <p:pic>
        <p:nvPicPr>
          <p:cNvPr id="10" name="Picture 9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FE499442-8DD8-DB02-A36A-0FD9BA766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152" y="4051707"/>
            <a:ext cx="2603500" cy="1041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12E74-AB73-6F0E-0778-5BB99CB5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77D-A8E4-D410-CFD3-9B8729F9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HAN: Hawkes aggregation of Neurons</a:t>
            </a:r>
          </a:p>
        </p:txBody>
      </p:sp>
      <p:pic>
        <p:nvPicPr>
          <p:cNvPr id="5" name="Content Placeholder 4" descr="A screenshot of a diagram&#10;&#10;Description automatically generated">
            <a:extLst>
              <a:ext uri="{FF2B5EF4-FFF2-40B4-BE49-F238E27FC236}">
                <a16:creationId xmlns:a16="http://schemas.microsoft.com/office/drawing/2014/main" id="{EE1C33DE-6010-74CA-69AF-556B6B73A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086" y="1856743"/>
            <a:ext cx="7248527" cy="484835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456386-1AA5-19CD-ED0E-CF9ECE1BF756}"/>
              </a:ext>
            </a:extLst>
          </p:cNvPr>
          <p:cNvSpPr txBox="1"/>
          <p:nvPr/>
        </p:nvSpPr>
        <p:spPr>
          <a:xfrm>
            <a:off x="4747098" y="3326860"/>
            <a:ext cx="4396902" cy="5058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DF4F4-71C9-82DF-A049-3E0F3C43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483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CE07-23ED-E91E-71DE-7C8A3367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Class discrepancy</a:t>
            </a:r>
          </a:p>
        </p:txBody>
      </p:sp>
      <p:pic>
        <p:nvPicPr>
          <p:cNvPr id="5" name="Content Placeholder 4" descr="A diagram of a neurology&#10;&#10;Description automatically generated">
            <a:extLst>
              <a:ext uri="{FF2B5EF4-FFF2-40B4-BE49-F238E27FC236}">
                <a16:creationId xmlns:a16="http://schemas.microsoft.com/office/drawing/2014/main" id="{D8A91224-4317-B619-C696-143676FA0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200" y="2032502"/>
            <a:ext cx="6726238" cy="462633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B4810-F344-F88B-697E-5E18FB40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48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B56C-F6C7-03A4-062D-7C93F4C9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oracle inequality for HAN Solo</a:t>
            </a:r>
          </a:p>
        </p:txBody>
      </p:sp>
      <p:pic>
        <p:nvPicPr>
          <p:cNvPr id="9" name="Content Placeholder 8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D1DCC67D-D25C-8656-E3E2-37D7BE0A0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102" y="1906790"/>
            <a:ext cx="9560719" cy="484326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D5546A-1CD6-85D9-5F5D-070E9AD3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406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E7C9-3CA9-7BC3-080A-C7640FE4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Other results for 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29DD1-1DAE-0889-3D4C-9C973B387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Exists in a non linear case with inhibition</a:t>
            </a:r>
          </a:p>
          <a:p>
            <a:r>
              <a:rPr lang="en-GB" dirty="0">
                <a:solidFill>
                  <a:srgbClr val="002060"/>
                </a:solidFill>
              </a:rPr>
              <a:t>For particular expert aggregation, explicit computations of the limit</a:t>
            </a:r>
          </a:p>
          <a:p>
            <a:r>
              <a:rPr lang="en-GB" dirty="0">
                <a:solidFill>
                  <a:srgbClr val="002060"/>
                </a:solidFill>
              </a:rPr>
              <a:t>Works on simulation</a:t>
            </a:r>
          </a:p>
          <a:p>
            <a:r>
              <a:rPr lang="en-GB" dirty="0">
                <a:solidFill>
                  <a:srgbClr val="002060"/>
                </a:solidFill>
              </a:rPr>
              <a:t>Version with multiple layers and aggregation based on correlation </a:t>
            </a:r>
            <a:r>
              <a:rPr lang="en-GB">
                <a:solidFill>
                  <a:srgbClr val="002060"/>
                </a:solidFill>
              </a:rPr>
              <a:t>structure </a:t>
            </a:r>
          </a:p>
          <a:p>
            <a:r>
              <a:rPr lang="en-GB">
                <a:solidFill>
                  <a:srgbClr val="002060"/>
                </a:solidFill>
              </a:rPr>
              <a:t>Version </a:t>
            </a:r>
            <a:r>
              <a:rPr lang="en-GB" dirty="0">
                <a:solidFill>
                  <a:srgbClr val="002060"/>
                </a:solidFill>
              </a:rPr>
              <a:t>in continuous time with 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     Brownian limits and modelling of reaction time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05CB7-80DE-FA16-E0D6-683E7ADC8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003" y="0"/>
            <a:ext cx="2361227" cy="2361227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3C71DDB-2EF4-1545-B996-1756D28AF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89" y="4211806"/>
            <a:ext cx="3267540" cy="241696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97335-B77D-27BF-BE78-6D7CE1E4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721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E470-1D5C-5335-09E8-E7125D56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Final conclusions and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46711-139A-CCBD-5DE7-52AA79E13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Kalikow decomposition  is great !</a:t>
            </a:r>
          </a:p>
          <a:p>
            <a:pPr>
              <a:buFont typeface="Wingdings" pitchFamily="2" charset="2"/>
              <a:buChar char="à"/>
            </a:pP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For mathematical proofs</a:t>
            </a:r>
          </a:p>
          <a:p>
            <a:pPr>
              <a:buFont typeface="Wingdings" pitchFamily="2" charset="2"/>
              <a:buChar char="à"/>
            </a:pP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For simulation</a:t>
            </a:r>
          </a:p>
          <a:p>
            <a:pPr>
              <a:buFont typeface="Wingdings" pitchFamily="2" charset="2"/>
              <a:buChar char="à"/>
            </a:pP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For interpretation</a:t>
            </a:r>
          </a:p>
          <a:p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But not really unique  could we estimate it ?? 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		(see recent work of Ost and Takahashi) 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7B725-340B-983F-3777-D609E0E4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56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FDE5-5298-2382-4944-D361D088A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Thank you ! Questions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59C2B-DD78-999F-C3CA-64F14CCAC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100" dirty="0">
                <a:solidFill>
                  <a:srgbClr val="002060"/>
                </a:solidFill>
                <a:effectLst/>
              </a:rPr>
              <a:t>KALIKOW, S. (1990). Random Markov processes and uniform martingales. </a:t>
            </a:r>
            <a:r>
              <a:rPr lang="en-GB" sz="1100" i="1" dirty="0">
                <a:solidFill>
                  <a:srgbClr val="002060"/>
                </a:solidFill>
                <a:effectLst/>
              </a:rPr>
              <a:t>Israel J</a:t>
            </a:r>
            <a:r>
              <a:rPr lang="en-GB" sz="1100" dirty="0">
                <a:solidFill>
                  <a:srgbClr val="002060"/>
                </a:solidFill>
                <a:effectLst/>
              </a:rPr>
              <a:t>. </a:t>
            </a:r>
            <a:r>
              <a:rPr lang="en-GB" sz="1100" i="1" dirty="0">
                <a:solidFill>
                  <a:srgbClr val="002060"/>
                </a:solidFill>
                <a:effectLst/>
              </a:rPr>
              <a:t>Math</a:t>
            </a:r>
            <a:r>
              <a:rPr lang="en-GB" sz="1100" dirty="0">
                <a:solidFill>
                  <a:srgbClr val="002060"/>
                </a:solidFill>
                <a:effectLst/>
              </a:rPr>
              <a:t>. </a:t>
            </a:r>
            <a:r>
              <a:rPr lang="en-GB" sz="1100" b="1" dirty="0">
                <a:solidFill>
                  <a:srgbClr val="002060"/>
                </a:solidFill>
                <a:effectLst/>
              </a:rPr>
              <a:t>71 </a:t>
            </a:r>
            <a:r>
              <a:rPr lang="en-GB" sz="1100" dirty="0">
                <a:solidFill>
                  <a:srgbClr val="002060"/>
                </a:solidFill>
                <a:effectLst/>
              </a:rPr>
              <a:t>33–54. </a:t>
            </a:r>
            <a:endParaRPr lang="en-GB" sz="1100" dirty="0">
              <a:solidFill>
                <a:srgbClr val="002060"/>
              </a:solidFill>
            </a:endParaRPr>
          </a:p>
          <a:p>
            <a:r>
              <a:rPr lang="en-GB" sz="1100" dirty="0">
                <a:solidFill>
                  <a:srgbClr val="002060"/>
                </a:solidFill>
                <a:effectLst/>
              </a:rPr>
              <a:t>BRAMSON, M. and KALIKOW, S. (1993). </a:t>
            </a:r>
            <a:r>
              <a:rPr lang="en-GB" sz="1100" dirty="0" err="1">
                <a:solidFill>
                  <a:srgbClr val="002060"/>
                </a:solidFill>
                <a:effectLst/>
              </a:rPr>
              <a:t>Nonuniqueness</a:t>
            </a:r>
            <a:r>
              <a:rPr lang="en-GB" sz="1100" dirty="0">
                <a:solidFill>
                  <a:srgbClr val="002060"/>
                </a:solidFill>
                <a:effectLst/>
              </a:rPr>
              <a:t> in g-functions. </a:t>
            </a:r>
            <a:r>
              <a:rPr lang="en-GB" sz="1100" i="1" dirty="0">
                <a:solidFill>
                  <a:srgbClr val="002060"/>
                </a:solidFill>
                <a:effectLst/>
              </a:rPr>
              <a:t>Israel J</a:t>
            </a:r>
            <a:r>
              <a:rPr lang="en-GB" sz="1100" dirty="0">
                <a:solidFill>
                  <a:srgbClr val="002060"/>
                </a:solidFill>
                <a:effectLst/>
              </a:rPr>
              <a:t>. </a:t>
            </a:r>
            <a:r>
              <a:rPr lang="en-GB" sz="1100" i="1" dirty="0">
                <a:solidFill>
                  <a:srgbClr val="002060"/>
                </a:solidFill>
                <a:effectLst/>
              </a:rPr>
              <a:t>Math</a:t>
            </a:r>
            <a:r>
              <a:rPr lang="en-GB" sz="1100" dirty="0">
                <a:solidFill>
                  <a:srgbClr val="002060"/>
                </a:solidFill>
                <a:effectLst/>
              </a:rPr>
              <a:t>. </a:t>
            </a:r>
            <a:r>
              <a:rPr lang="en-GB" sz="1100" b="1" dirty="0">
                <a:solidFill>
                  <a:srgbClr val="002060"/>
                </a:solidFill>
                <a:effectLst/>
              </a:rPr>
              <a:t>84 </a:t>
            </a:r>
            <a:r>
              <a:rPr lang="en-GB" sz="1100" dirty="0">
                <a:solidFill>
                  <a:srgbClr val="002060"/>
                </a:solidFill>
                <a:effectLst/>
              </a:rPr>
              <a:t>153– 160. </a:t>
            </a:r>
            <a:endParaRPr lang="en-GB" sz="1100" dirty="0">
              <a:solidFill>
                <a:srgbClr val="002060"/>
              </a:solidFill>
            </a:endParaRPr>
          </a:p>
          <a:p>
            <a:r>
              <a:rPr lang="en-GB" sz="1100" dirty="0">
                <a:solidFill>
                  <a:srgbClr val="002060"/>
                </a:solidFill>
                <a:effectLst/>
              </a:rPr>
              <a:t>FERRARI, P. A., MAASS, A., MARTÍNEZ, S. and NEY, P. (2000). </a:t>
            </a:r>
            <a:r>
              <a:rPr lang="en-GB" sz="1100" dirty="0" err="1">
                <a:solidFill>
                  <a:srgbClr val="002060"/>
                </a:solidFill>
                <a:effectLst/>
              </a:rPr>
              <a:t>Cesàro</a:t>
            </a:r>
            <a:r>
              <a:rPr lang="en-GB" sz="1100" dirty="0">
                <a:solidFill>
                  <a:srgbClr val="002060"/>
                </a:solidFill>
                <a:effectLst/>
              </a:rPr>
              <a:t> mean distribution of group automata starting from measures with summable decay. </a:t>
            </a:r>
            <a:r>
              <a:rPr lang="en-GB" sz="1100" i="1" dirty="0">
                <a:solidFill>
                  <a:srgbClr val="002060"/>
                </a:solidFill>
                <a:effectLst/>
              </a:rPr>
              <a:t>Ergodic Theory </a:t>
            </a:r>
            <a:r>
              <a:rPr lang="en-GB" sz="1100" i="1" dirty="0" err="1">
                <a:solidFill>
                  <a:srgbClr val="002060"/>
                </a:solidFill>
                <a:effectLst/>
              </a:rPr>
              <a:t>Dynam</a:t>
            </a:r>
            <a:r>
              <a:rPr lang="en-GB" sz="1100" dirty="0">
                <a:solidFill>
                  <a:srgbClr val="002060"/>
                </a:solidFill>
                <a:effectLst/>
              </a:rPr>
              <a:t>. </a:t>
            </a:r>
            <a:r>
              <a:rPr lang="en-GB" sz="1100" i="1" dirty="0">
                <a:solidFill>
                  <a:srgbClr val="002060"/>
                </a:solidFill>
                <a:effectLst/>
              </a:rPr>
              <a:t>Systems </a:t>
            </a:r>
            <a:r>
              <a:rPr lang="en-GB" sz="1100" b="1" dirty="0">
                <a:solidFill>
                  <a:srgbClr val="002060"/>
                </a:solidFill>
                <a:effectLst/>
              </a:rPr>
              <a:t>20 </a:t>
            </a:r>
            <a:r>
              <a:rPr lang="en-GB" sz="1100" dirty="0">
                <a:solidFill>
                  <a:srgbClr val="002060"/>
                </a:solidFill>
                <a:effectLst/>
              </a:rPr>
              <a:t>1657–1670. </a:t>
            </a:r>
            <a:endParaRPr lang="en-GB" sz="1100" dirty="0">
              <a:solidFill>
                <a:srgbClr val="002060"/>
              </a:solidFill>
            </a:endParaRPr>
          </a:p>
          <a:p>
            <a:r>
              <a:rPr lang="en-GB" sz="1100" dirty="0">
                <a:solidFill>
                  <a:srgbClr val="002060"/>
                </a:solidFill>
                <a:effectLst/>
              </a:rPr>
              <a:t>COMETS, F., FERNÁNDEZ, R. and FERRARI, P. A. (2002). Processes with long memory: Regenerative construction and perfect simulation. </a:t>
            </a:r>
            <a:r>
              <a:rPr lang="en-GB" sz="1100" i="1" dirty="0">
                <a:solidFill>
                  <a:srgbClr val="002060"/>
                </a:solidFill>
                <a:effectLst/>
              </a:rPr>
              <a:t>Ann</a:t>
            </a:r>
            <a:r>
              <a:rPr lang="en-GB" sz="1100" dirty="0">
                <a:solidFill>
                  <a:srgbClr val="002060"/>
                </a:solidFill>
                <a:effectLst/>
              </a:rPr>
              <a:t>. </a:t>
            </a:r>
            <a:r>
              <a:rPr lang="en-GB" sz="1100" i="1" dirty="0">
                <a:solidFill>
                  <a:srgbClr val="002060"/>
                </a:solidFill>
                <a:effectLst/>
              </a:rPr>
              <a:t>Appl</a:t>
            </a:r>
            <a:r>
              <a:rPr lang="en-GB" sz="1100" dirty="0">
                <a:solidFill>
                  <a:srgbClr val="002060"/>
                </a:solidFill>
                <a:effectLst/>
              </a:rPr>
              <a:t>. </a:t>
            </a:r>
            <a:r>
              <a:rPr lang="en-GB" sz="1100" i="1" dirty="0" err="1">
                <a:solidFill>
                  <a:srgbClr val="002060"/>
                </a:solidFill>
                <a:effectLst/>
              </a:rPr>
              <a:t>Probab</a:t>
            </a:r>
            <a:r>
              <a:rPr lang="en-GB" sz="1100" dirty="0">
                <a:solidFill>
                  <a:srgbClr val="002060"/>
                </a:solidFill>
                <a:effectLst/>
              </a:rPr>
              <a:t>. </a:t>
            </a:r>
            <a:r>
              <a:rPr lang="en-GB" sz="1100" b="1" dirty="0">
                <a:solidFill>
                  <a:srgbClr val="002060"/>
                </a:solidFill>
                <a:effectLst/>
              </a:rPr>
              <a:t>12 </a:t>
            </a:r>
            <a:r>
              <a:rPr lang="en-GB" sz="1100" dirty="0">
                <a:solidFill>
                  <a:srgbClr val="002060"/>
                </a:solidFill>
                <a:effectLst/>
              </a:rPr>
              <a:t>921–943. </a:t>
            </a:r>
            <a:endParaRPr lang="en-GB" sz="1100" dirty="0">
              <a:solidFill>
                <a:srgbClr val="002060"/>
              </a:solidFill>
            </a:endParaRPr>
          </a:p>
          <a:p>
            <a:r>
              <a:rPr lang="en-GB" sz="1100" dirty="0">
                <a:solidFill>
                  <a:srgbClr val="002060"/>
                </a:solidFill>
                <a:effectLst/>
              </a:rPr>
              <a:t>GALVES, A., GARCIA, N.L., LOCHERBACH, E. and ORLANDI, E. (2013) Kalikow-Type decomposition for </a:t>
            </a:r>
            <a:r>
              <a:rPr lang="en-GB" sz="1100" dirty="0" err="1">
                <a:solidFill>
                  <a:srgbClr val="002060"/>
                </a:solidFill>
                <a:effectLst/>
              </a:rPr>
              <a:t>multicolor</a:t>
            </a:r>
            <a:r>
              <a:rPr lang="en-GB" sz="1100" dirty="0">
                <a:solidFill>
                  <a:srgbClr val="002060"/>
                </a:solidFill>
                <a:effectLst/>
              </a:rPr>
              <a:t> infinite range </a:t>
            </a:r>
            <a:r>
              <a:rPr lang="en-GB" sz="1100" dirty="0" err="1">
                <a:solidFill>
                  <a:srgbClr val="002060"/>
                </a:solidFill>
                <a:effectLst/>
              </a:rPr>
              <a:t>particule</a:t>
            </a:r>
            <a:r>
              <a:rPr lang="en-GB" sz="1100" dirty="0">
                <a:solidFill>
                  <a:srgbClr val="002060"/>
                </a:solidFill>
                <a:effectLst/>
              </a:rPr>
              <a:t>  systems. </a:t>
            </a:r>
            <a:r>
              <a:rPr lang="en-GB" sz="1100" i="1" dirty="0">
                <a:solidFill>
                  <a:srgbClr val="002060"/>
                </a:solidFill>
                <a:effectLst/>
              </a:rPr>
              <a:t>Ann</a:t>
            </a:r>
            <a:r>
              <a:rPr lang="en-GB" sz="1100" dirty="0">
                <a:solidFill>
                  <a:srgbClr val="002060"/>
                </a:solidFill>
                <a:effectLst/>
              </a:rPr>
              <a:t>. </a:t>
            </a:r>
            <a:r>
              <a:rPr lang="en-GB" sz="1100" i="1" dirty="0">
                <a:solidFill>
                  <a:srgbClr val="002060"/>
                </a:solidFill>
                <a:effectLst/>
              </a:rPr>
              <a:t>Appl</a:t>
            </a:r>
            <a:r>
              <a:rPr lang="en-GB" sz="1100" dirty="0">
                <a:solidFill>
                  <a:srgbClr val="002060"/>
                </a:solidFill>
                <a:effectLst/>
              </a:rPr>
              <a:t>. </a:t>
            </a:r>
            <a:r>
              <a:rPr lang="en-GB" sz="1100" i="1" dirty="0" err="1">
                <a:solidFill>
                  <a:srgbClr val="002060"/>
                </a:solidFill>
                <a:effectLst/>
              </a:rPr>
              <a:t>Probab</a:t>
            </a:r>
            <a:r>
              <a:rPr lang="en-GB" sz="1100" dirty="0">
                <a:solidFill>
                  <a:srgbClr val="002060"/>
                </a:solidFill>
                <a:effectLst/>
              </a:rPr>
              <a:t>. </a:t>
            </a:r>
            <a:r>
              <a:rPr lang="en-GB" sz="1100" b="1" dirty="0">
                <a:solidFill>
                  <a:srgbClr val="002060"/>
                </a:solidFill>
              </a:rPr>
              <a:t>23 (4) </a:t>
            </a:r>
            <a:r>
              <a:rPr lang="en-GB" sz="1100" b="1" dirty="0">
                <a:solidFill>
                  <a:srgbClr val="002060"/>
                </a:solidFill>
                <a:effectLst/>
              </a:rPr>
              <a:t> </a:t>
            </a:r>
            <a:r>
              <a:rPr lang="en-GB" sz="1100" dirty="0">
                <a:solidFill>
                  <a:srgbClr val="002060"/>
                </a:solidFill>
                <a:effectLst/>
              </a:rPr>
              <a:t>1629-1659. </a:t>
            </a:r>
          </a:p>
          <a:p>
            <a:r>
              <a:rPr lang="en-GB" sz="1100" dirty="0">
                <a:solidFill>
                  <a:srgbClr val="002060"/>
                </a:solidFill>
                <a:effectLst/>
              </a:rPr>
              <a:t>GALVES, A. and LOCHERBACH, E. (2013) Infinite Systems of Interacting Chains with Memory of Variable Length—A Stochastic Model for Biological Neural Nets. </a:t>
            </a:r>
            <a:r>
              <a:rPr lang="en-GB" sz="1100" i="1" dirty="0">
                <a:solidFill>
                  <a:srgbClr val="002060"/>
                </a:solidFill>
                <a:effectLst/>
              </a:rPr>
              <a:t>J. </a:t>
            </a:r>
            <a:r>
              <a:rPr lang="en-GB" sz="1100" i="1" dirty="0">
                <a:solidFill>
                  <a:srgbClr val="002060"/>
                </a:solidFill>
              </a:rPr>
              <a:t>Stat. Phys. </a:t>
            </a:r>
            <a:r>
              <a:rPr lang="en-FR" sz="1100" dirty="0">
                <a:solidFill>
                  <a:srgbClr val="002060"/>
                </a:solidFill>
                <a:effectLst/>
              </a:rPr>
              <a:t>151:896–921 </a:t>
            </a:r>
          </a:p>
          <a:p>
            <a:r>
              <a:rPr lang="en-FR" sz="1100" dirty="0">
                <a:solidFill>
                  <a:srgbClr val="002060"/>
                </a:solidFill>
              </a:rPr>
              <a:t>OST,G. and REYNAUD-BOURET, P. (2020) </a:t>
            </a:r>
            <a:r>
              <a:rPr lang="en-GB" sz="1100" b="0" strike="noStrike" dirty="0">
                <a:solidFill>
                  <a:srgbClr val="00206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Sparse space-time models: concentration inequalities and Lasso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, </a:t>
            </a:r>
            <a:r>
              <a:rPr lang="en-GB" sz="1100" b="0" i="1" u="none" strike="noStrike" dirty="0">
                <a:solidFill>
                  <a:srgbClr val="002060"/>
                </a:solidFill>
                <a:effectLst/>
              </a:rPr>
              <a:t>Annales de </a:t>
            </a:r>
            <a:r>
              <a:rPr lang="en-GB" sz="1100" b="0" i="1" u="none" strike="noStrike" dirty="0" err="1">
                <a:solidFill>
                  <a:srgbClr val="002060"/>
                </a:solidFill>
                <a:effectLst/>
              </a:rPr>
              <a:t>l'IHP</a:t>
            </a:r>
            <a:r>
              <a:rPr lang="en-GB" sz="1100" b="0" i="1" u="none" strike="noStrike" dirty="0">
                <a:solidFill>
                  <a:srgbClr val="002060"/>
                </a:solidFill>
                <a:effectLst/>
              </a:rPr>
              <a:t>, </a:t>
            </a:r>
            <a:r>
              <a:rPr lang="en-GB" sz="1100" b="0" i="1" u="none" strike="noStrike" dirty="0" err="1">
                <a:solidFill>
                  <a:srgbClr val="002060"/>
                </a:solidFill>
                <a:effectLst/>
              </a:rPr>
              <a:t>Probabilités</a:t>
            </a:r>
            <a:r>
              <a:rPr lang="en-GB" sz="1100" b="0" i="1" u="none" strike="noStrike" dirty="0">
                <a:solidFill>
                  <a:srgbClr val="002060"/>
                </a:solidFill>
                <a:effectLst/>
              </a:rPr>
              <a:t> et </a:t>
            </a:r>
            <a:r>
              <a:rPr lang="en-GB" sz="1100" b="0" i="1" u="none" strike="noStrike" dirty="0" err="1">
                <a:solidFill>
                  <a:srgbClr val="002060"/>
                </a:solidFill>
                <a:effectLst/>
              </a:rPr>
              <a:t>Statistique</a:t>
            </a:r>
            <a:r>
              <a:rPr lang="en-GB" sz="1100" dirty="0" err="1">
                <a:solidFill>
                  <a:srgbClr val="002060"/>
                </a:solidFill>
              </a:rPr>
              <a:t>s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 56(4), 2377-2405</a:t>
            </a:r>
          </a:p>
          <a:p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Phi, T. C., </a:t>
            </a:r>
            <a:r>
              <a:rPr lang="en-GB" sz="1100" b="0" i="0" u="none" strike="noStrike" dirty="0" err="1">
                <a:solidFill>
                  <a:srgbClr val="002060"/>
                </a:solidFill>
                <a:effectLst/>
              </a:rPr>
              <a:t>Muzy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, A. and Reynaud-Bouret, P. (2020) </a:t>
            </a:r>
            <a:r>
              <a:rPr lang="en-GB" sz="1100" b="0" strike="noStrike" dirty="0">
                <a:solidFill>
                  <a:srgbClr val="00206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 scheduling algorithms with Kalikow decomposition for simulating potentially infinite neuronal networks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, </a:t>
            </a:r>
            <a:r>
              <a:rPr lang="en-GB" sz="1100" b="0" i="1" u="none" strike="noStrike" dirty="0">
                <a:solidFill>
                  <a:srgbClr val="002060"/>
                </a:solidFill>
                <a:effectLst/>
              </a:rPr>
              <a:t>SN Computer Science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, 1(35)</a:t>
            </a:r>
          </a:p>
          <a:p>
            <a:r>
              <a:rPr lang="en-GB" sz="1100" b="0" i="0" u="none" strike="noStrike" dirty="0" err="1">
                <a:solidFill>
                  <a:srgbClr val="002060"/>
                </a:solidFill>
                <a:effectLst/>
              </a:rPr>
              <a:t>Mascart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, </a:t>
            </a:r>
            <a:r>
              <a:rPr lang="en-GB" sz="1100" b="0" i="0" u="none" strike="noStrike" dirty="0" err="1">
                <a:solidFill>
                  <a:srgbClr val="002060"/>
                </a:solidFill>
                <a:effectLst/>
              </a:rPr>
              <a:t>Cyrille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 ; </a:t>
            </a:r>
            <a:r>
              <a:rPr lang="en-GB" sz="1100" b="0" i="0" u="none" strike="noStrike" dirty="0" err="1">
                <a:solidFill>
                  <a:srgbClr val="002060"/>
                </a:solidFill>
                <a:effectLst/>
              </a:rPr>
              <a:t>Scarella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, Gilles ; Reynaud-Bouret, Patricia ; </a:t>
            </a:r>
            <a:r>
              <a:rPr lang="en-GB" sz="1100" b="0" i="0" u="none" strike="noStrike" dirty="0" err="1">
                <a:solidFill>
                  <a:srgbClr val="002060"/>
                </a:solidFill>
                <a:effectLst/>
              </a:rPr>
              <a:t>Muzy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, Alexandre </a:t>
            </a:r>
            <a:r>
              <a:rPr lang="en-GB" sz="1100" b="0" i="1" u="sng" strike="noStrike" dirty="0">
                <a:solidFill>
                  <a:srgbClr val="00206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Scalability of Large Neural Network Simulations via Activity Tracking with Time Asynchrony and Procedural Connectivity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 Neural Computation, 34(9), 1915-1943 (2022)</a:t>
            </a:r>
            <a:endParaRPr lang="en-GB" sz="1100" dirty="0">
              <a:solidFill>
                <a:srgbClr val="002060"/>
              </a:solidFill>
            </a:endParaRPr>
          </a:p>
          <a:p>
            <a:r>
              <a:rPr lang="en-GB" sz="1100" b="0" i="0" u="none" strike="noStrike" dirty="0" err="1">
                <a:solidFill>
                  <a:srgbClr val="002060"/>
                </a:solidFill>
                <a:effectLst/>
              </a:rPr>
              <a:t>Mascart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, </a:t>
            </a:r>
            <a:r>
              <a:rPr lang="en-GB" sz="1100" b="0" i="0" u="none" strike="noStrike" dirty="0" err="1">
                <a:solidFill>
                  <a:srgbClr val="002060"/>
                </a:solidFill>
                <a:effectLst/>
              </a:rPr>
              <a:t>Cyrille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 ; Hill, David ; </a:t>
            </a:r>
            <a:r>
              <a:rPr lang="en-GB" sz="1100" b="0" i="0" u="none" strike="noStrike" dirty="0" err="1">
                <a:solidFill>
                  <a:srgbClr val="002060"/>
                </a:solidFill>
                <a:effectLst/>
              </a:rPr>
              <a:t>Muzy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, Alexandre ; Reynaud-Bouret, Patricia </a:t>
            </a:r>
            <a:r>
              <a:rPr lang="en-GB" sz="1100" b="0" i="1" u="sng" strike="noStrike" dirty="0">
                <a:solidFill>
                  <a:srgbClr val="00206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Efficient Simulation of Sparse Graphs of Point Processes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, ACM Transactions on </a:t>
            </a:r>
            <a:r>
              <a:rPr lang="en-GB" sz="1100" b="0" i="0" u="none" strike="noStrike" dirty="0" err="1">
                <a:solidFill>
                  <a:srgbClr val="002060"/>
                </a:solidFill>
                <a:effectLst/>
              </a:rPr>
              <a:t>Modeling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 and Computer Simulation, 33(1-2), 1-27 (2023).</a:t>
            </a:r>
          </a:p>
          <a:p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Phi, T. C., </a:t>
            </a:r>
            <a:r>
              <a:rPr lang="en-GB" sz="1100" b="0" i="0" u="none" strike="noStrike" dirty="0" err="1">
                <a:solidFill>
                  <a:srgbClr val="002060"/>
                </a:solidFill>
                <a:effectLst/>
              </a:rPr>
              <a:t>Löcherbach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, E. and  Reynaud-Bouret, P. (2023) </a:t>
            </a:r>
            <a:r>
              <a:rPr lang="en-GB" sz="1100" b="0" strike="noStrike" dirty="0">
                <a:solidFill>
                  <a:srgbClr val="002060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Kalikow decomposition for counting processes with stochastic intensity and application to simulation algorithms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</a:rPr>
              <a:t>, </a:t>
            </a:r>
            <a:r>
              <a:rPr lang="en-GB" sz="1100" b="0" i="1" u="none" strike="noStrike" dirty="0">
                <a:solidFill>
                  <a:srgbClr val="002060"/>
                </a:solidFill>
                <a:effectLst/>
              </a:rPr>
              <a:t>Journal of Applied Probability</a:t>
            </a:r>
          </a:p>
          <a:p>
            <a:r>
              <a:rPr lang="en-GB" sz="1100" dirty="0" err="1">
                <a:solidFill>
                  <a:srgbClr val="002060"/>
                </a:solidFill>
              </a:rPr>
              <a:t>Jaffard</a:t>
            </a:r>
            <a:r>
              <a:rPr lang="en-GB" sz="1100" dirty="0">
                <a:solidFill>
                  <a:srgbClr val="002060"/>
                </a:solidFill>
              </a:rPr>
              <a:t>, S., </a:t>
            </a:r>
            <a:r>
              <a:rPr lang="en-GB" sz="1100" dirty="0" err="1">
                <a:solidFill>
                  <a:srgbClr val="002060"/>
                </a:solidFill>
              </a:rPr>
              <a:t>Vaiter</a:t>
            </a:r>
            <a:r>
              <a:rPr lang="en-GB" sz="1100" dirty="0">
                <a:solidFill>
                  <a:srgbClr val="002060"/>
                </a:solidFill>
              </a:rPr>
              <a:t>, S. </a:t>
            </a:r>
            <a:r>
              <a:rPr lang="en-GB" sz="1100" dirty="0" err="1">
                <a:solidFill>
                  <a:srgbClr val="002060"/>
                </a:solidFill>
              </a:rPr>
              <a:t>Muzy</a:t>
            </a:r>
            <a:r>
              <a:rPr lang="en-GB" sz="1100" dirty="0">
                <a:solidFill>
                  <a:srgbClr val="002060"/>
                </a:solidFill>
              </a:rPr>
              <a:t>, A. </a:t>
            </a:r>
            <a:r>
              <a:rPr lang="en-GB" sz="1100" b="0" u="none" strike="noStrike" dirty="0">
                <a:solidFill>
                  <a:srgbClr val="002060"/>
                </a:solidFill>
                <a:effectLst/>
              </a:rPr>
              <a:t>and  Reynaud-Bouret, P.  (2024) Provable local learning rule by expert aggregation for a Hawkes network, </a:t>
            </a:r>
            <a:r>
              <a:rPr lang="en-GB" sz="1100" b="0" i="1" u="none" strike="noStrike" dirty="0">
                <a:solidFill>
                  <a:srgbClr val="002060"/>
                </a:solidFill>
                <a:effectLst/>
              </a:rPr>
              <a:t>AISTAT</a:t>
            </a:r>
            <a:endParaRPr lang="en-GB" sz="1100" i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82607-FAAD-1F71-A76A-30DF82B8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3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6BD7D-5251-463A-6641-887B4EFC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Kalikow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B3FF84-7777-3775-8460-34F2B8BAA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82428" y="1690688"/>
                <a:ext cx="8827143" cy="145762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Kalikow in 1990 constructed </a:t>
                </a:r>
                <a:r>
                  <a:rPr lang="en-GB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Random Markov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ℕ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at random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Conditionnally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 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is a Markov chain of finite memory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</m:oMath>
                </a14:m>
                <a:endParaRPr lang="en-GB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A. </a:t>
                </a:r>
                <a:r>
                  <a:rPr lang="en-GB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Galvès</a:t>
                </a: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en-GB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coauthors</a:t>
                </a: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itchFamily="2" charset="2"/>
                  </a:rPr>
                  <a:t> </a:t>
                </a: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chains of infinite memory.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rgbClr val="002060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B3FF84-7777-3775-8460-34F2B8BAA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2428" y="1690688"/>
                <a:ext cx="8827143" cy="1457626"/>
              </a:xfrm>
              <a:blipFill>
                <a:blip r:embed="rId2"/>
                <a:stretch>
                  <a:fillRect l="-575" t="-6897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72E01D-03BA-17BC-7D8C-58FFEF3D3A7B}"/>
                  </a:ext>
                </a:extLst>
              </p:cNvPr>
              <p:cNvSpPr txBox="1"/>
              <p:nvPr/>
            </p:nvSpPr>
            <p:spPr>
              <a:xfrm>
                <a:off x="2733551" y="3148314"/>
                <a:ext cx="6724891" cy="263251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satisfies a </a:t>
                </a:r>
                <a:r>
                  <a:rPr lang="en-GB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Kalikow decomposition </a:t>
                </a: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there exists a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</m:oMath>
                </a14:m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on finite </a:t>
                </a:r>
                <a:r>
                  <a:rPr lang="en-GB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neighborhoods</a:t>
                </a: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such that for any infinite past configuration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endParaRPr lang="en-GB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=.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−∞: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=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∅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∅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.,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𝑛𝑜𝑛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𝑒𝑚𝑝𝑡𝑦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𝑖𝑛𝑖𝑡𝑒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𝑛𝑒𝑖𝑔h𝑏𝑜𝑟h𝑜𝑜𝑑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(.,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72E01D-03BA-17BC-7D8C-58FFEF3D3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551" y="3148314"/>
                <a:ext cx="6724891" cy="2632516"/>
              </a:xfrm>
              <a:prstGeom prst="rect">
                <a:avLst/>
              </a:prstGeom>
              <a:blipFill>
                <a:blip r:embed="rId3"/>
                <a:stretch>
                  <a:fillRect l="-564" t="-957" b="-4067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8A2A45-7C86-1BCF-C183-08FA07B45C0B}"/>
                  </a:ext>
                </a:extLst>
              </p:cNvPr>
              <p:cNvSpPr txBox="1"/>
              <p:nvPr/>
            </p:nvSpPr>
            <p:spPr>
              <a:xfrm>
                <a:off x="3227401" y="5909792"/>
                <a:ext cx="6231041" cy="948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2060"/>
                    </a:solidFill>
                  </a:rPr>
                  <a:t>NB : a </a:t>
                </a:r>
                <a:r>
                  <a:rPr lang="en-GB" dirty="0" err="1">
                    <a:solidFill>
                      <a:srgbClr val="002060"/>
                    </a:solidFill>
                  </a:rPr>
                  <a:t>neighborhood</a:t>
                </a:r>
                <a:r>
                  <a:rPr lang="en-GB" dirty="0">
                    <a:solidFill>
                      <a:srgbClr val="002060"/>
                    </a:solidFill>
                  </a:rPr>
                  <a:t> = a finite subset of the past.</a:t>
                </a:r>
              </a:p>
              <a:p>
                <a:r>
                  <a:rPr lang="en-GB" dirty="0">
                    <a:solidFill>
                      <a:srgbClr val="002060"/>
                    </a:solidFill>
                  </a:rPr>
                  <a:t>NB2 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(.,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002060"/>
                    </a:solidFill>
                  </a:rPr>
                  <a:t> is a probability that only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r>
                  <a:rPr lang="en-GB" dirty="0">
                    <a:solidFill>
                      <a:srgbClr val="002060"/>
                    </a:solidFill>
                  </a:rPr>
                  <a:t>	As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002060"/>
                    </a:solidFill>
                  </a:rPr>
                  <a:t> it is cylindrical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8A2A45-7C86-1BCF-C183-08FA07B45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401" y="5909792"/>
                <a:ext cx="6231041" cy="948208"/>
              </a:xfrm>
              <a:prstGeom prst="rect">
                <a:avLst/>
              </a:prstGeom>
              <a:blipFill>
                <a:blip r:embed="rId4"/>
                <a:stretch>
                  <a:fillRect l="-610" t="-2667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4EA80-D152-AF65-47AF-A68EB9E7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0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055BE0-62DA-55D5-40A0-C6DF0B82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DDC-8BC1-0D44-BD09-8FE61E198982}" type="slidenum">
              <a:rPr lang="en-FR" smtClean="0"/>
              <a:t>5</a:t>
            </a:fld>
            <a:endParaRPr lang="en-FR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966BE0-A97E-586C-7EF3-DDB34990256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7125336" y="1463754"/>
            <a:ext cx="4198830" cy="2922715"/>
          </a:xfrm>
          <a:prstGeom prst="rect">
            <a:avLst/>
          </a:prstGeom>
          <a:ln w="1270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4D343-80A4-DD2A-7248-36348E8BD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00" y="-2165823"/>
            <a:ext cx="5299364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A5A963-5C45-7FE8-E1C0-081BA3BA4945}"/>
                  </a:ext>
                </a:extLst>
              </p:cNvPr>
              <p:cNvSpPr txBox="1"/>
              <p:nvPr/>
            </p:nvSpPr>
            <p:spPr>
              <a:xfrm>
                <a:off x="873960" y="4892860"/>
                <a:ext cx="4778061" cy="181408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2">
                    <a:lumMod val="2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FR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FR" sz="2200" dirty="0">
                    <a:solidFill>
                      <a:srgbClr val="002060"/>
                    </a:solidFill>
                  </a:rPr>
                  <a:t> neurons in a human brain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FR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→</m:t>
                        </m:r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FR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FR" sz="2200" dirty="0">
                    <a:solidFill>
                      <a:srgbClr val="002060"/>
                    </a:solidFill>
                  </a:rPr>
                  <a:t> synapses per neuron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FR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FR" sz="2200" dirty="0">
                    <a:solidFill>
                      <a:srgbClr val="002060"/>
                    </a:solidFill>
                  </a:rPr>
                  <a:t>  for a rat or a small monkey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FR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FR" sz="2200" dirty="0">
                    <a:solidFill>
                      <a:srgbClr val="002060"/>
                    </a:solidFill>
                  </a:rPr>
                  <a:t>  for large areas like visual cortex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FR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FR" sz="2200" dirty="0">
                    <a:solidFill>
                      <a:srgbClr val="002060"/>
                    </a:solidFill>
                  </a:rPr>
                  <a:t>  for cortical barrels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A5A963-5C45-7FE8-E1C0-081BA3BA4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60" y="4892860"/>
                <a:ext cx="4778061" cy="1814086"/>
              </a:xfrm>
              <a:prstGeom prst="rect">
                <a:avLst/>
              </a:prstGeom>
              <a:blipFill>
                <a:blip r:embed="rId5"/>
                <a:stretch>
                  <a:fillRect l="-1058" t="-1379" b="-4138"/>
                </a:stretch>
              </a:blipFill>
              <a:ln w="12700">
                <a:solidFill>
                  <a:schemeClr val="tx2">
                    <a:lumMod val="2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A082FB-6347-A37D-4057-02FFC5B06346}"/>
              </a:ext>
            </a:extLst>
          </p:cNvPr>
          <p:cNvCxnSpPr/>
          <p:nvPr/>
        </p:nvCxnSpPr>
        <p:spPr>
          <a:xfrm flipV="1">
            <a:off x="4567370" y="3146970"/>
            <a:ext cx="2616200" cy="508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BC77D1B-8EC9-7953-F838-E002300D8AE6}"/>
              </a:ext>
            </a:extLst>
          </p:cNvPr>
          <p:cNvSpPr txBox="1"/>
          <p:nvPr/>
        </p:nvSpPr>
        <p:spPr>
          <a:xfrm>
            <a:off x="5158515" y="2039244"/>
            <a:ext cx="1874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002060"/>
                </a:solidFill>
              </a:rPr>
              <a:t>Voltage / potential of the post-synaptic neuron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7B10F2-9ABB-281E-ABAC-61E5B5FE7C27}"/>
              </a:ext>
            </a:extLst>
          </p:cNvPr>
          <p:cNvSpPr txBox="1"/>
          <p:nvPr/>
        </p:nvSpPr>
        <p:spPr>
          <a:xfrm>
            <a:off x="6246084" y="4958957"/>
            <a:ext cx="4823685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FR" u="sng" dirty="0">
                <a:solidFill>
                  <a:srgbClr val="C00000"/>
                </a:solidFill>
              </a:rPr>
              <a:t>Important features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C00000"/>
                </a:solidFill>
              </a:rPr>
              <a:t>S</a:t>
            </a:r>
            <a:r>
              <a:rPr lang="en-FR" dirty="0">
                <a:solidFill>
                  <a:srgbClr val="C00000"/>
                </a:solidFill>
              </a:rPr>
              <a:t>ynaptic integration ~ summation of the entries with delay</a:t>
            </a:r>
            <a:r>
              <a:rPr lang="en-FR" u="sng" dirty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FR" dirty="0">
                <a:solidFill>
                  <a:srgbClr val="C00000"/>
                </a:solidFill>
              </a:rPr>
              <a:t>Large  potential </a:t>
            </a:r>
            <a:r>
              <a:rPr lang="en-FR" dirty="0">
                <a:solidFill>
                  <a:srgbClr val="C00000"/>
                </a:solidFill>
                <a:sym typeface="Wingdings" pitchFamily="2" charset="2"/>
              </a:rPr>
              <a:t> spike (0/1 phenomenon)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66053-E3EB-785A-9BE7-A71CA613BD57}"/>
              </a:ext>
            </a:extLst>
          </p:cNvPr>
          <p:cNvSpPr txBox="1"/>
          <p:nvPr/>
        </p:nvSpPr>
        <p:spPr>
          <a:xfrm>
            <a:off x="1131900" y="392325"/>
            <a:ext cx="10192266" cy="707886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neuronal</a:t>
            </a:r>
            <a:r>
              <a:rPr lang="it-IT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network</a:t>
            </a:r>
            <a:endParaRPr lang="en-GB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70413-7FDC-46AE-FC38-B18F42ACAFFF}"/>
              </a:ext>
            </a:extLst>
          </p:cNvPr>
          <p:cNvSpPr txBox="1"/>
          <p:nvPr/>
        </p:nvSpPr>
        <p:spPr>
          <a:xfrm>
            <a:off x="7183570" y="2547891"/>
            <a:ext cx="753067" cy="16601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D921F-FE98-7668-EEC3-14A6F5B55AF0}"/>
              </a:ext>
            </a:extLst>
          </p:cNvPr>
          <p:cNvSpPr txBox="1"/>
          <p:nvPr/>
        </p:nvSpPr>
        <p:spPr>
          <a:xfrm>
            <a:off x="8674162" y="4133627"/>
            <a:ext cx="19442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Signals received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682A0-D1E1-E984-9212-3B9C7EED53E0}"/>
              </a:ext>
            </a:extLst>
          </p:cNvPr>
          <p:cNvSpPr txBox="1"/>
          <p:nvPr/>
        </p:nvSpPr>
        <p:spPr>
          <a:xfrm>
            <a:off x="8443849" y="2039244"/>
            <a:ext cx="18098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Action potential </a:t>
            </a:r>
          </a:p>
          <a:p>
            <a:r>
              <a:rPr lang="en-GB" dirty="0"/>
              <a:t>or spike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7CB8F-D20E-852F-BCEF-598546793DC1}"/>
              </a:ext>
            </a:extLst>
          </p:cNvPr>
          <p:cNvSpPr txBox="1"/>
          <p:nvPr/>
        </p:nvSpPr>
        <p:spPr>
          <a:xfrm>
            <a:off x="6904500" y="1463754"/>
            <a:ext cx="99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voltage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2B8D4F-3D3B-F2CC-BF4C-7EC9467BF8CE}"/>
              </a:ext>
            </a:extLst>
          </p:cNvPr>
          <p:cNvSpPr txBox="1"/>
          <p:nvPr/>
        </p:nvSpPr>
        <p:spPr>
          <a:xfrm>
            <a:off x="10994741" y="3838684"/>
            <a:ext cx="77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1306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944E-581E-6F43-E81F-BD7F5524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Models of neuronal networks</a:t>
            </a:r>
          </a:p>
        </p:txBody>
      </p:sp>
      <p:pic>
        <p:nvPicPr>
          <p:cNvPr id="5" name="Content Placeholder 4" descr="A diagram of a binary code&#10;&#10;Description automatically generated">
            <a:extLst>
              <a:ext uri="{FF2B5EF4-FFF2-40B4-BE49-F238E27FC236}">
                <a16:creationId xmlns:a16="http://schemas.microsoft.com/office/drawing/2014/main" id="{7FAC5257-C840-28C8-BC64-AF265C38F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900" y="1920081"/>
            <a:ext cx="4737100" cy="3619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A88430-F9D7-030A-4D0B-BA9B9E343A92}"/>
              </a:ext>
            </a:extLst>
          </p:cNvPr>
          <p:cNvSpPr txBox="1"/>
          <p:nvPr/>
        </p:nvSpPr>
        <p:spPr>
          <a:xfrm>
            <a:off x="7272338" y="2700338"/>
            <a:ext cx="43291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Usually in discrete time (binned data)</a:t>
            </a: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 to use Kalikow decomposition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Values 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0 = no spike in the bin</a:t>
            </a:r>
          </a:p>
          <a:p>
            <a:r>
              <a:rPr lang="en-GB" dirty="0">
                <a:solidFill>
                  <a:srgbClr val="002060"/>
                </a:solidFill>
              </a:rPr>
              <a:t>1 = (at least) 1 spike in the bin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D61C95-6AC4-9B3D-EFB9-299ED30EC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69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944E-581E-6F43-E81F-BD7F5524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Models of neuronal networks</a:t>
            </a:r>
          </a:p>
        </p:txBody>
      </p:sp>
      <p:pic>
        <p:nvPicPr>
          <p:cNvPr id="7" name="Content Placeholder 6" descr="A green and black binary code&#10;&#10;Description automatically generated">
            <a:extLst>
              <a:ext uri="{FF2B5EF4-FFF2-40B4-BE49-F238E27FC236}">
                <a16:creationId xmlns:a16="http://schemas.microsoft.com/office/drawing/2014/main" id="{300C91D9-64E7-2FB6-8DF1-BCB151D53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475" y="2076450"/>
            <a:ext cx="4978400" cy="29337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B7D822-A080-A04C-3F6F-BD1BF8E4049E}"/>
              </a:ext>
            </a:extLst>
          </p:cNvPr>
          <p:cNvSpPr txBox="1"/>
          <p:nvPr/>
        </p:nvSpPr>
        <p:spPr>
          <a:xfrm>
            <a:off x="6921661" y="3136739"/>
            <a:ext cx="464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Probability of spiking in the next bin given the past 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F9D97-8C30-7320-FFE1-D3584145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37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944E-581E-6F43-E81F-BD7F5524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Models of neuronal networks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7D822-A080-A04C-3F6F-BD1BF8E4049E}"/>
              </a:ext>
            </a:extLst>
          </p:cNvPr>
          <p:cNvSpPr txBox="1"/>
          <p:nvPr/>
        </p:nvSpPr>
        <p:spPr>
          <a:xfrm>
            <a:off x="6921661" y="3136739"/>
            <a:ext cx="464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Independence between the neurons given the past</a:t>
            </a:r>
          </a:p>
        </p:txBody>
      </p:sp>
      <p:pic>
        <p:nvPicPr>
          <p:cNvPr id="6" name="Content Placeholder 5" descr="A diagram of a binary code&#10;&#10;Description automatically generated">
            <a:extLst>
              <a:ext uri="{FF2B5EF4-FFF2-40B4-BE49-F238E27FC236}">
                <a16:creationId xmlns:a16="http://schemas.microsoft.com/office/drawing/2014/main" id="{9E875597-AC10-F301-C08C-C23499663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566" y="1891454"/>
            <a:ext cx="5613400" cy="31369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D6A095-A70A-333A-0344-A536A751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75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1B5F4-2C44-4B86-F044-C0474362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Kalikow decomposition for models of neuronal networks</a:t>
            </a:r>
          </a:p>
        </p:txBody>
      </p:sp>
      <p:pic>
        <p:nvPicPr>
          <p:cNvPr id="5" name="Content Placeholder 4" descr="A computer code with numbers and a few dots&#10;&#10;Description automatically generated with medium confidence">
            <a:extLst>
              <a:ext uri="{FF2B5EF4-FFF2-40B4-BE49-F238E27FC236}">
                <a16:creationId xmlns:a16="http://schemas.microsoft.com/office/drawing/2014/main" id="{1B187BCC-A141-18EC-F553-512598A08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04794"/>
            <a:ext cx="5448300" cy="34671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21BC16-B21D-DB27-64B2-B6D3BC02C88C}"/>
                  </a:ext>
                </a:extLst>
              </p:cNvPr>
              <p:cNvSpPr txBox="1"/>
              <p:nvPr/>
            </p:nvSpPr>
            <p:spPr>
              <a:xfrm>
                <a:off x="6096000" y="3232772"/>
                <a:ext cx="5694764" cy="218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 a past configuration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independently on each other,</a:t>
                </a:r>
              </a:p>
              <a:p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each neuron I has a probability to spike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</m:d>
                      <m:sSubSup>
                        <m:sSub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∅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\{∅}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002060"/>
                    </a:solidFill>
                  </a:rPr>
                  <a:t> probability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21BC16-B21D-DB27-64B2-B6D3BC02C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32772"/>
                <a:ext cx="5694764" cy="2183418"/>
              </a:xfrm>
              <a:prstGeom prst="rect">
                <a:avLst/>
              </a:prstGeom>
              <a:blipFill>
                <a:blip r:embed="rId3"/>
                <a:stretch>
                  <a:fillRect l="-891" t="-17919" b="-20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56F809-FD40-E5CA-D500-80DA11DDD883}"/>
                  </a:ext>
                </a:extLst>
              </p:cNvPr>
              <p:cNvSpPr txBox="1"/>
              <p:nvPr/>
            </p:nvSpPr>
            <p:spPr>
              <a:xfrm>
                <a:off x="6944810" y="1686226"/>
                <a:ext cx="3171463" cy="120032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>
                    <a:solidFill>
                      <a:srgbClr val="002060"/>
                    </a:solidFill>
                  </a:rPr>
                  <a:t> is the probability of having a spike at 0 given the past configuration x in a stationary regime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56F809-FD40-E5CA-D500-80DA11DDD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810" y="1686226"/>
                <a:ext cx="3171463" cy="1200329"/>
              </a:xfrm>
              <a:prstGeom prst="rect">
                <a:avLst/>
              </a:prstGeom>
              <a:blipFill>
                <a:blip r:embed="rId4"/>
                <a:stretch>
                  <a:fillRect l="-1594" t="-2062" b="-5155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269F039-8DC3-1025-BDF8-5740732C99F7}"/>
              </a:ext>
            </a:extLst>
          </p:cNvPr>
          <p:cNvSpPr txBox="1"/>
          <p:nvPr/>
        </p:nvSpPr>
        <p:spPr>
          <a:xfrm>
            <a:off x="6967959" y="5611089"/>
            <a:ext cx="314831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Note the role of the empty </a:t>
            </a:r>
            <a:r>
              <a:rPr lang="en-GB" dirty="0" err="1">
                <a:solidFill>
                  <a:srgbClr val="C00000"/>
                </a:solidFill>
              </a:rPr>
              <a:t>neighborhood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DD2CB-77F6-650C-5F00-E3497B12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BA58-42C9-2245-B0BF-8890B6A1BE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9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2067</Words>
  <Application>Microsoft Macintosh PowerPoint</Application>
  <PresentationFormat>Widescreen</PresentationFormat>
  <Paragraphs>332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Cambria Math</vt:lpstr>
      <vt:lpstr>Wingdings</vt:lpstr>
      <vt:lpstr>Office Theme</vt:lpstr>
      <vt:lpstr>Kalikow decomposition  for the study of neuronal networks:  simulation and learning</vt:lpstr>
      <vt:lpstr>PowerPoint Presentation</vt:lpstr>
      <vt:lpstr>Contents</vt:lpstr>
      <vt:lpstr>Kalikow decomposition</vt:lpstr>
      <vt:lpstr>PowerPoint Presentation</vt:lpstr>
      <vt:lpstr>Models of neuronal networks</vt:lpstr>
      <vt:lpstr>Models of neuronal networks</vt:lpstr>
      <vt:lpstr>Models of neuronal networks</vt:lpstr>
      <vt:lpstr>Kalikow decomposition for models of neuronal networks</vt:lpstr>
      <vt:lpstr>Example : Hawkes process</vt:lpstr>
      <vt:lpstr>Example : Hawkes process</vt:lpstr>
      <vt:lpstr>Perfect simulation and existence</vt:lpstr>
      <vt:lpstr>Contents</vt:lpstr>
      <vt:lpstr>Hawkes processes in continuous time</vt:lpstr>
      <vt:lpstr>Lewis’ Thinning</vt:lpstr>
      <vt:lpstr>Ogata’s algorithm (1981)</vt:lpstr>
      <vt:lpstr>Activity Tracking with Time Asynchrony (ATITA)</vt:lpstr>
      <vt:lpstr>Comparison with state of the art</vt:lpstr>
      <vt:lpstr>Bottleneck in simulation</vt:lpstr>
      <vt:lpstr>Kalikow decomposition of time-homogeneous counting processes (Notation)</vt:lpstr>
      <vt:lpstr>Kalikow decomposition of time-homogeneous counting processes</vt:lpstr>
      <vt:lpstr>Thinning representation of Kalikow</vt:lpstr>
      <vt:lpstr>Example : the linear Hawkes process in continuous time</vt:lpstr>
      <vt:lpstr>Backward-Forward algorithm</vt:lpstr>
      <vt:lpstr>End of the backward steps and  perfect simulation</vt:lpstr>
      <vt:lpstr>In practice</vt:lpstr>
      <vt:lpstr>Contents</vt:lpstr>
      <vt:lpstr>ANN versus SNN</vt:lpstr>
      <vt:lpstr>A toy model of SNN with Hawkes</vt:lpstr>
      <vt:lpstr>Expert aggregation in a nutshell</vt:lpstr>
      <vt:lpstr>HAN: Hawkes aggregation of Neurons</vt:lpstr>
      <vt:lpstr>Class discrepancy</vt:lpstr>
      <vt:lpstr>An oracle inequality for HAN Solo</vt:lpstr>
      <vt:lpstr>Other results for HAN</vt:lpstr>
      <vt:lpstr>Final conclusions and remarks</vt:lpstr>
      <vt:lpstr>Thank you ! 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Reynaud-Bouret</dc:creator>
  <cp:lastModifiedBy>Patricia Reynaud-Bouret</cp:lastModifiedBy>
  <cp:revision>14</cp:revision>
  <dcterms:created xsi:type="dcterms:W3CDTF">2024-03-20T08:48:05Z</dcterms:created>
  <dcterms:modified xsi:type="dcterms:W3CDTF">2025-03-31T17:24:49Z</dcterms:modified>
</cp:coreProperties>
</file>